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2" r:id="rId2"/>
    <p:sldId id="275" r:id="rId3"/>
    <p:sldId id="288" r:id="rId4"/>
    <p:sldId id="279" r:id="rId5"/>
    <p:sldId id="283" r:id="rId6"/>
    <p:sldId id="273" r:id="rId7"/>
    <p:sldId id="284" r:id="rId8"/>
    <p:sldId id="290" r:id="rId9"/>
    <p:sldId id="274" r:id="rId10"/>
    <p:sldId id="291" r:id="rId11"/>
    <p:sldId id="285" r:id="rId12"/>
    <p:sldId id="286" r:id="rId13"/>
    <p:sldId id="287" r:id="rId14"/>
    <p:sldId id="289" r:id="rId15"/>
  </p:sldIdLst>
  <p:sldSz cx="9144000" cy="6858000" type="screen4x3"/>
  <p:notesSz cx="6873875" cy="9128125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3605" y="0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9EA15-84FE-47E0-B60D-C5B639BC39F6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5700" y="684213"/>
            <a:ext cx="4562475" cy="34226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7388" y="4335860"/>
            <a:ext cx="5499100" cy="410765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70135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3605" y="8670135"/>
            <a:ext cx="2978679" cy="4564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C3039-E0F2-41DE-B38A-AF5DF19B0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59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0C3039-E0F2-41DE-B38A-AF5DF19B0D0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0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85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4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67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3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0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9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233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644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00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4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94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002E8B-D93E-44CE-BA87-076EF295E10F}" type="datetimeFigureOut">
              <a:rPr lang="en-US" smtClean="0"/>
              <a:t>8/22/2014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E1035-1BA6-46AA-A768-71EA7F2FA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788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praedfoundation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anstraining.com/login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Introduction to the Child &amp; Adolescent Needs and Strengths </a:t>
            </a:r>
            <a:r>
              <a:rPr lang="en-US" dirty="0" smtClean="0"/>
              <a:t>Assessment (CANS)</a:t>
            </a:r>
          </a:p>
          <a:p>
            <a:pPr algn="ctr"/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Our Community. Our Kids.</a:t>
            </a:r>
          </a:p>
          <a:p>
            <a:pPr marL="0" indent="0" algn="ctr">
              <a:buNone/>
            </a:pPr>
            <a:r>
              <a:rPr lang="en-US" dirty="0" smtClean="0"/>
              <a:t>Dr. Gary Buff, </a:t>
            </a:r>
            <a:r>
              <a:rPr lang="en-US" dirty="0" err="1" smtClean="0"/>
              <a:t>Ed.D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r>
              <a:rPr lang="en-US" dirty="0" smtClean="0"/>
              <a:t>President and COO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9" name="Picture 8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1" y="2635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97903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Helpful Hints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The training can take up to 8 hours to complete.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/>
              <a:t>Print out the </a:t>
            </a:r>
            <a:r>
              <a:rPr lang="en-US" sz="2000" dirty="0" smtClean="0"/>
              <a:t>manual and write any key phrases or words that help with the concepts.</a:t>
            </a:r>
            <a:endParaRPr lang="en-US" sz="2000" dirty="0"/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The training concepts demand your undivided attention. This is not the type of online training you can work on your computer and casually listen to.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When taking pre-tests and the final think like the presenter and focus on the concepts presented and not what is logical to you.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Take notes.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Take breaks.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000" dirty="0" smtClean="0"/>
              <a:t>Ask questions if you do not understand… there is a link at the bottom of page where you can ask questions to the presenter during the course.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  <p:pic>
        <p:nvPicPr>
          <p:cNvPr id="4" name="Picture 3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79697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6" name="Picture 5" descr="ocokwebbanner-0229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145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381000" y="1582340"/>
            <a:ext cx="85344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400" b="1" dirty="0" smtClean="0"/>
              <a:t>How CANS is Administered</a:t>
            </a:r>
          </a:p>
          <a:p>
            <a:pPr algn="ctr">
              <a:defRPr/>
            </a:pPr>
            <a:endParaRPr lang="en-US" b="1" dirty="0" smtClean="0"/>
          </a:p>
          <a:p>
            <a:pPr>
              <a:defRPr/>
            </a:pPr>
            <a:r>
              <a:rPr lang="en-US" sz="2000" b="1" dirty="0" smtClean="0"/>
              <a:t>Method </a:t>
            </a:r>
            <a:r>
              <a:rPr lang="en-US" sz="2000" b="1" dirty="0"/>
              <a:t>of administration:</a:t>
            </a:r>
            <a:r>
              <a:rPr lang="en-US" sz="2000" dirty="0"/>
              <a:t>   Instrument is rated by the child’s provider based on information collected during the assessment </a:t>
            </a:r>
            <a:r>
              <a:rPr lang="en-US" sz="2000" dirty="0" smtClean="0"/>
              <a:t>process, collateral contacts, family member contact, foster parent observations and youth face to face interactions.  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 </a:t>
            </a:r>
            <a:endParaRPr lang="en-US" sz="2000" dirty="0" smtClean="0"/>
          </a:p>
          <a:p>
            <a:pPr>
              <a:defRPr/>
            </a:pPr>
            <a:r>
              <a:rPr lang="en-US" sz="2000" b="1" dirty="0" smtClean="0"/>
              <a:t>Frequency </a:t>
            </a:r>
            <a:r>
              <a:rPr lang="en-US" sz="2000" b="1" dirty="0"/>
              <a:t>of administration:</a:t>
            </a:r>
            <a:r>
              <a:rPr lang="en-US" sz="2000" dirty="0"/>
              <a:t>  </a:t>
            </a:r>
            <a:r>
              <a:rPr lang="en-US" sz="2000" dirty="0" smtClean="0"/>
              <a:t>After </a:t>
            </a:r>
            <a:r>
              <a:rPr lang="en-US" sz="2000" dirty="0"/>
              <a:t>the </a:t>
            </a:r>
            <a:r>
              <a:rPr lang="en-US" sz="2000" dirty="0" smtClean="0"/>
              <a:t>comprehensive </a:t>
            </a:r>
            <a:r>
              <a:rPr lang="en-US" sz="2000" dirty="0"/>
              <a:t>assessment </a:t>
            </a:r>
            <a:r>
              <a:rPr lang="en-US" sz="2000" dirty="0" smtClean="0"/>
              <a:t>is completed an update of the CANS will be done prior to completing service plans. </a:t>
            </a:r>
            <a:r>
              <a:rPr lang="en-US" sz="2000" dirty="0"/>
              <a:t>The CANS can </a:t>
            </a:r>
            <a:r>
              <a:rPr lang="en-US" sz="2000" dirty="0" smtClean="0"/>
              <a:t>also be </a:t>
            </a:r>
            <a:r>
              <a:rPr lang="en-US" sz="2000" dirty="0"/>
              <a:t>completed </a:t>
            </a:r>
            <a:r>
              <a:rPr lang="en-US" sz="2000" dirty="0" smtClean="0"/>
              <a:t>if new information prompts a level change.</a:t>
            </a:r>
            <a:endParaRPr lang="en-US" sz="2000" dirty="0"/>
          </a:p>
          <a:p>
            <a:pPr>
              <a:defRPr/>
            </a:pPr>
            <a:endParaRPr lang="en-US" sz="2000" b="1" dirty="0"/>
          </a:p>
          <a:p>
            <a:r>
              <a:rPr lang="en-US" sz="2000" b="1" dirty="0" smtClean="0"/>
              <a:t>Time required:</a:t>
            </a:r>
            <a:r>
              <a:rPr lang="en-US" sz="2000" dirty="0" smtClean="0"/>
              <a:t>  </a:t>
            </a:r>
            <a:r>
              <a:rPr lang="en-US" sz="2000" dirty="0"/>
              <a:t>It takes </a:t>
            </a:r>
            <a:r>
              <a:rPr lang="en-US" sz="2000" dirty="0" smtClean="0"/>
              <a:t>about 15 </a:t>
            </a:r>
            <a:r>
              <a:rPr lang="en-US" sz="2000" dirty="0"/>
              <a:t>minutes to complete 45 items on the </a:t>
            </a:r>
            <a:r>
              <a:rPr lang="en-US" sz="2000" dirty="0" smtClean="0"/>
              <a:t>CANS answer form. </a:t>
            </a:r>
            <a:r>
              <a:rPr lang="en-US" sz="2000" dirty="0"/>
              <a:t>Network Providers may complete the CANS assessment in OC-OK's </a:t>
            </a:r>
            <a:r>
              <a:rPr lang="en-US" sz="2000" dirty="0" err="1"/>
              <a:t>Evolv</a:t>
            </a:r>
            <a:r>
              <a:rPr lang="en-US" sz="2000" dirty="0"/>
              <a:t> software, or they may upload the CANS data from an internal software system via the Provider Information Exchange (PIX).</a:t>
            </a:r>
          </a:p>
          <a:p>
            <a:r>
              <a:rPr lang="en-US" sz="2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501323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Questions</a:t>
            </a:r>
          </a:p>
          <a:p>
            <a:r>
              <a:rPr lang="en-US" altLang="en-US" dirty="0" smtClean="0"/>
              <a:t>We will now answer questions you have been sending in throughout this presentation.</a:t>
            </a:r>
          </a:p>
          <a:p>
            <a:r>
              <a:rPr lang="en-US" altLang="en-US" dirty="0" smtClean="0"/>
              <a:t>You </a:t>
            </a:r>
            <a:r>
              <a:rPr lang="en-US" altLang="en-US" dirty="0"/>
              <a:t>may continue to send questions in via </a:t>
            </a:r>
            <a:r>
              <a:rPr lang="en-US" altLang="en-US" dirty="0" smtClean="0"/>
              <a:t>chat for up to 30 minutes after the completion of this webinar.</a:t>
            </a:r>
            <a:endParaRPr lang="en-US" altLang="en-US" dirty="0"/>
          </a:p>
          <a:p>
            <a:endParaRPr lang="en-US" dirty="0"/>
          </a:p>
        </p:txBody>
      </p:sp>
      <p:pic>
        <p:nvPicPr>
          <p:cNvPr id="6" name="Picture 5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4" y="13531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80478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Additional Resources</a:t>
            </a:r>
          </a:p>
          <a:p>
            <a:pPr marL="0" indent="0">
              <a:buNone/>
            </a:pPr>
            <a:r>
              <a:rPr lang="en-US" dirty="0" smtClean="0"/>
              <a:t>Once you log in and create a user account you can access additional information about CANS at: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2800" dirty="0" err="1" smtClean="0"/>
              <a:t>Praed</a:t>
            </a:r>
            <a:r>
              <a:rPr lang="en-US" altLang="en-US" sz="2800" dirty="0" smtClean="0"/>
              <a:t> Foundation at </a:t>
            </a:r>
            <a:r>
              <a:rPr lang="en-US" altLang="en-US" sz="2800" dirty="0" smtClean="0">
                <a:hlinkClick r:id="rId2"/>
              </a:rPr>
              <a:t>www.praedfoundation.org</a:t>
            </a:r>
            <a:r>
              <a:rPr lang="en-US" altLang="en-US" sz="2800" dirty="0" smtClean="0"/>
              <a:t> </a:t>
            </a:r>
            <a:endParaRPr lang="en-US" altLang="en-US" sz="28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ocokwebbanner-0229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0487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Thank You</a:t>
            </a:r>
          </a:p>
          <a:p>
            <a:r>
              <a:rPr lang="en-US" sz="2800" dirty="0" smtClean="0"/>
              <a:t>This is designed to be a brief introduction to the CANS and preparation for accessing and completing the online training certification.</a:t>
            </a:r>
          </a:p>
          <a:p>
            <a:r>
              <a:rPr lang="en-US" sz="2800" dirty="0" smtClean="0"/>
              <a:t>Please feel free to contact your care coordinator at OCOK if you have any questions.</a:t>
            </a:r>
            <a:endParaRPr lang="en-US" sz="28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altLang="en-US" dirty="0" smtClean="0"/>
              <a:t>The </a:t>
            </a:r>
            <a:r>
              <a:rPr lang="en-US" altLang="en-US" dirty="0"/>
              <a:t>link to this Power Point presentation </a:t>
            </a:r>
            <a:r>
              <a:rPr lang="en-US" altLang="en-US" dirty="0" smtClean="0"/>
              <a:t>can be accessed at the </a:t>
            </a:r>
            <a:r>
              <a:rPr lang="en-US" altLang="en-US" dirty="0"/>
              <a:t>OCOK </a:t>
            </a:r>
            <a:r>
              <a:rPr lang="en-US" altLang="en-US" dirty="0" smtClean="0"/>
              <a:t>website in </a:t>
            </a:r>
            <a:r>
              <a:rPr lang="en-US" altLang="en-US" smtClean="0"/>
              <a:t>a couple of days.</a:t>
            </a:r>
            <a:endParaRPr lang="en-US" altLang="en-US" dirty="0"/>
          </a:p>
          <a:p>
            <a:endParaRPr lang="en-US" sz="2800" dirty="0"/>
          </a:p>
        </p:txBody>
      </p:sp>
      <p:pic>
        <p:nvPicPr>
          <p:cNvPr id="4" name="Picture 3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486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734174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altLang="en-US" b="1" dirty="0"/>
              <a:t>Webinar </a:t>
            </a:r>
            <a:r>
              <a:rPr lang="en-US" altLang="en-US" b="1" dirty="0" smtClean="0"/>
              <a:t>Overview</a:t>
            </a:r>
          </a:p>
          <a:p>
            <a:pPr>
              <a:buNone/>
            </a:pPr>
            <a:r>
              <a:rPr lang="en-US" altLang="en-US" dirty="0"/>
              <a:t>Light Housekeeping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dirty="0" smtClean="0"/>
              <a:t>Questions will be fielded through </a:t>
            </a:r>
            <a:r>
              <a:rPr lang="en-US" altLang="en-US" dirty="0"/>
              <a:t>the “chat” feature </a:t>
            </a:r>
            <a:r>
              <a:rPr lang="en-US" altLang="en-US" dirty="0" smtClean="0"/>
              <a:t>online. Send your question when you have them and we will address during them the </a:t>
            </a:r>
            <a:r>
              <a:rPr lang="en-US" altLang="en-US" dirty="0"/>
              <a:t>last half hour of </a:t>
            </a:r>
            <a:r>
              <a:rPr lang="en-US" altLang="en-US" dirty="0" smtClean="0"/>
              <a:t>this </a:t>
            </a:r>
            <a:r>
              <a:rPr lang="en-US" altLang="en-US" dirty="0"/>
              <a:t>presentation.</a:t>
            </a:r>
          </a:p>
          <a:p>
            <a:pPr lvl="1">
              <a:buFont typeface="Arial" charset="0"/>
              <a:buChar char="•"/>
            </a:pPr>
            <a:r>
              <a:rPr lang="en-US" altLang="en-US" dirty="0"/>
              <a:t>We are recording this event.</a:t>
            </a:r>
          </a:p>
          <a:p>
            <a:pPr lvl="1">
              <a:buFont typeface="Arial" charset="0"/>
              <a:buChar char="•"/>
            </a:pPr>
            <a:r>
              <a:rPr lang="en-US" altLang="en-US" dirty="0" smtClean="0"/>
              <a:t>A link to this Power </a:t>
            </a:r>
            <a:r>
              <a:rPr lang="en-US" altLang="en-US" dirty="0"/>
              <a:t>Point presentation </a:t>
            </a:r>
            <a:r>
              <a:rPr lang="en-US" altLang="en-US" dirty="0" smtClean="0"/>
              <a:t>will be on the OCOK website in a couple of days for your staff who are not able to attend today’s </a:t>
            </a:r>
            <a:r>
              <a:rPr lang="en-US" altLang="en-US" dirty="0"/>
              <a:t>event.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7" name="Picture 6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1" y="2635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140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What is the context for this conversation</a:t>
            </a:r>
            <a:r>
              <a:rPr lang="en-US" b="1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Why are we talking about CANS?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What is CANS purpose?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Why Communication Theory?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altLang="en-US" dirty="0" smtClean="0"/>
              <a:t>Preparation </a:t>
            </a:r>
            <a:r>
              <a:rPr lang="en-US" altLang="en-US" dirty="0"/>
              <a:t>for the CANS online training.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258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6281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057400" y="1524000"/>
            <a:ext cx="3201988" cy="563562"/>
          </a:xfrm>
        </p:spPr>
        <p:txBody>
          <a:bodyPr/>
          <a:lstStyle/>
          <a:p>
            <a:r>
              <a:rPr lang="en-US" dirty="0" smtClean="0"/>
              <a:t>Why are we talking 	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 smtClean="0"/>
              <a:t>CANS is now used in 37 states in some part of their child serving system</a:t>
            </a:r>
          </a:p>
          <a:p>
            <a:r>
              <a:rPr lang="en-US" altLang="en-US" dirty="0" smtClean="0"/>
              <a:t>In Foster Care Redesign a standard assessment tool is required for Region 3b. </a:t>
            </a:r>
          </a:p>
          <a:p>
            <a:r>
              <a:rPr lang="en-US" altLang="en-US" dirty="0" smtClean="0"/>
              <a:t>OCOK is committed </a:t>
            </a:r>
            <a:r>
              <a:rPr lang="en-US" altLang="en-US" dirty="0"/>
              <a:t>to </a:t>
            </a:r>
            <a:r>
              <a:rPr lang="en-US" altLang="en-US" dirty="0" smtClean="0"/>
              <a:t>utilizing a common assessment tool that will offer a comprehensive view of the child that will support </a:t>
            </a:r>
            <a:r>
              <a:rPr lang="en-US" dirty="0" smtClean="0"/>
              <a:t>decision making when planning services</a:t>
            </a:r>
            <a:r>
              <a:rPr lang="en-US" altLang="en-US" dirty="0" smtClean="0"/>
              <a:t>.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585531" y="1676400"/>
            <a:ext cx="4101269" cy="381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about CANS?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en-US" dirty="0"/>
              <a:t>CANS data will </a:t>
            </a:r>
            <a:r>
              <a:rPr lang="en-US" altLang="en-US" dirty="0" smtClean="0"/>
              <a:t>contribute </a:t>
            </a:r>
            <a:r>
              <a:rPr lang="en-US" altLang="en-US" dirty="0"/>
              <a:t>to: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/>
              <a:t>A</a:t>
            </a:r>
            <a:r>
              <a:rPr lang="en-US" altLang="en-US" sz="2400" dirty="0" smtClean="0"/>
              <a:t>ssign children to the appropriate levels.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 smtClean="0"/>
              <a:t>Monitoring the progress of an individual child and program services outcomes.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altLang="en-US" sz="2400" dirty="0" smtClean="0"/>
              <a:t>Quality </a:t>
            </a:r>
            <a:r>
              <a:rPr lang="en-US" altLang="en-US" sz="2400" dirty="0"/>
              <a:t>improvement efforts both within programs and throughout the </a:t>
            </a:r>
            <a:r>
              <a:rPr lang="en-US" altLang="en-US" sz="2400" dirty="0" smtClean="0"/>
              <a:t>network.</a:t>
            </a:r>
          </a:p>
          <a:p>
            <a:pPr marL="457200" lvl="1" indent="0">
              <a:buNone/>
            </a:pPr>
            <a:endParaRPr lang="en-US" altLang="en-US" sz="2400" dirty="0"/>
          </a:p>
        </p:txBody>
      </p:sp>
      <p:pic>
        <p:nvPicPr>
          <p:cNvPr id="10" name="Picture 9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1" y="2635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14624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dirty="0" smtClean="0"/>
              <a:t>CANS results in Illinois:</a:t>
            </a:r>
          </a:p>
          <a:p>
            <a:pPr lvl="1"/>
            <a:r>
              <a:rPr lang="en-US" altLang="en-US" dirty="0" smtClean="0"/>
              <a:t>Accuracy </a:t>
            </a:r>
            <a:r>
              <a:rPr lang="en-US" altLang="en-US" dirty="0"/>
              <a:t>of hospital placements increased</a:t>
            </a:r>
          </a:p>
          <a:p>
            <a:pPr lvl="1"/>
            <a:r>
              <a:rPr lang="en-US" altLang="en-US" dirty="0"/>
              <a:t>Inappropriate placements of African-American and Hispanic children dropped 15-20%</a:t>
            </a:r>
          </a:p>
          <a:p>
            <a:pPr lvl="1"/>
            <a:r>
              <a:rPr lang="en-US" altLang="en-US" dirty="0"/>
              <a:t>Reduction by 1/3 of children and youth placed in residential treatment in child welfare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754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600" dirty="0" smtClean="0"/>
              <a:t>CANS Communication Objectives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 smtClean="0"/>
              <a:t>To </a:t>
            </a:r>
            <a:r>
              <a:rPr lang="en-US" altLang="en-US" sz="3000" dirty="0"/>
              <a:t>provide detail for service planning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 smtClean="0"/>
              <a:t>Ratings </a:t>
            </a:r>
            <a:r>
              <a:rPr lang="en-US" altLang="en-US" sz="3000" dirty="0"/>
              <a:t>translate immediately into action levels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/>
              <a:t>It is about the child not about the service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 smtClean="0"/>
              <a:t>Considers </a:t>
            </a:r>
            <a:r>
              <a:rPr lang="en-US" altLang="en-US" sz="3000" dirty="0"/>
              <a:t>culture and development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/>
              <a:t>Primarily a descriptive tool—it is about the ‘what’ not about the ‘why’ </a:t>
            </a:r>
          </a:p>
          <a:p>
            <a:pPr marL="514350" indent="-514350">
              <a:lnSpc>
                <a:spcPct val="80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en-US" altLang="en-US" sz="3000" dirty="0"/>
              <a:t>The 30-day window is </a:t>
            </a:r>
            <a:r>
              <a:rPr lang="en-US" altLang="en-US" sz="3000" dirty="0" smtClean="0"/>
              <a:t>to </a:t>
            </a:r>
            <a:r>
              <a:rPr lang="en-US" altLang="en-US" sz="3000" dirty="0"/>
              <a:t>keep assessments relevant and </a:t>
            </a:r>
            <a:r>
              <a:rPr lang="en-US" altLang="en-US" sz="3000" dirty="0" smtClean="0"/>
              <a:t>“fresh”.</a:t>
            </a:r>
            <a:endParaRPr lang="en-US" altLang="en-US" sz="30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457200" y="1447800"/>
            <a:ext cx="3008313" cy="4678363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What is CANS Purpose?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/>
              <a:t>Communication top priority.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000" dirty="0"/>
              <a:t>Easy to use and results are actionable</a:t>
            </a:r>
          </a:p>
          <a:p>
            <a:pPr marL="457200" indent="-457200">
              <a:buFont typeface="+mj-lt"/>
              <a:buAutoNum type="arabicPeriod"/>
            </a:pPr>
            <a:r>
              <a:rPr lang="en-CA" altLang="en-US" sz="2000" dirty="0" smtClean="0"/>
              <a:t>Facilitate </a:t>
            </a:r>
            <a:r>
              <a:rPr lang="en-CA" altLang="en-US" sz="2000" dirty="0"/>
              <a:t>effective communication </a:t>
            </a:r>
            <a:r>
              <a:rPr lang="en-CA" altLang="en-US" sz="2000" dirty="0" smtClean="0"/>
              <a:t>and shared </a:t>
            </a:r>
            <a:r>
              <a:rPr lang="en-CA" altLang="en-US" sz="2000" dirty="0"/>
              <a:t>vision for </a:t>
            </a:r>
            <a:r>
              <a:rPr lang="en-CA" altLang="en-US" sz="2000" dirty="0" smtClean="0"/>
              <a:t>everyone serving the child. 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en-US" sz="2000" dirty="0" smtClean="0"/>
              <a:t>Provide </a:t>
            </a:r>
            <a:r>
              <a:rPr lang="en-US" altLang="en-US" sz="2000" dirty="0"/>
              <a:t>information regarding the child and family's service needs for use during system planning and/or quality assurance monitoring. </a:t>
            </a:r>
          </a:p>
          <a:p>
            <a:endParaRPr lang="en-CA" alt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CA" altLang="en-US" sz="2000" dirty="0" smtClean="0"/>
          </a:p>
          <a:p>
            <a:pPr marL="457200" indent="-457200">
              <a:buFont typeface="+mj-lt"/>
              <a:buAutoNum type="arabicPeriod"/>
            </a:pPr>
            <a:endParaRPr lang="en-US" altLang="en-US" sz="2000" dirty="0"/>
          </a:p>
          <a:p>
            <a:pPr marL="457200" indent="-457200">
              <a:buFont typeface="+mj-lt"/>
              <a:buAutoNum type="arabicPeriod"/>
            </a:pPr>
            <a:endParaRPr lang="en-US" sz="2000" dirty="0" smtClean="0"/>
          </a:p>
          <a:p>
            <a:endParaRPr lang="en-US" sz="2000" dirty="0"/>
          </a:p>
        </p:txBody>
      </p:sp>
      <p:pic>
        <p:nvPicPr>
          <p:cNvPr id="10" name="Picture 9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3" y="76201"/>
            <a:ext cx="3452760" cy="1371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2686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en-US" sz="2800" dirty="0" smtClean="0"/>
              <a:t>Training Requirements</a:t>
            </a:r>
          </a:p>
          <a:p>
            <a:r>
              <a:rPr lang="en-US" altLang="en-US" sz="2800" dirty="0" smtClean="0"/>
              <a:t>Professional </a:t>
            </a:r>
            <a:r>
              <a:rPr lang="en-US" altLang="en-US" sz="2800" dirty="0"/>
              <a:t>knowledge in the field required; at least a Bachelor’s </a:t>
            </a:r>
            <a:r>
              <a:rPr lang="en-US" altLang="en-US" sz="2800" dirty="0" smtClean="0"/>
              <a:t>degree. </a:t>
            </a:r>
            <a:endParaRPr lang="en-US" altLang="en-US" sz="2800" dirty="0"/>
          </a:p>
          <a:p>
            <a:r>
              <a:rPr lang="en-US" altLang="en-US" sz="2800" dirty="0" smtClean="0"/>
              <a:t>Completion of online course may take up to 8 hours.</a:t>
            </a:r>
            <a:endParaRPr lang="en-US" altLang="en-US" sz="2800" dirty="0"/>
          </a:p>
          <a:p>
            <a:r>
              <a:rPr lang="en-US" altLang="en-US" sz="2800" dirty="0"/>
              <a:t>Must successfully complete test vignette to become certified.</a:t>
            </a:r>
          </a:p>
          <a:p>
            <a:r>
              <a:rPr lang="en-US" altLang="en-US" sz="2800" dirty="0"/>
              <a:t>Raters maintain the reliability of their ratings by annually completing vignettes provided by the author.  </a:t>
            </a:r>
          </a:p>
          <a:p>
            <a:endParaRPr lang="en-US" dirty="0"/>
          </a:p>
        </p:txBody>
      </p:sp>
      <p:pic>
        <p:nvPicPr>
          <p:cNvPr id="7" name="Picture 6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2" y="0"/>
            <a:ext cx="9144000" cy="15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3003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Where Do We Go From Here?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Every contracted Network Provider with OCOK will receive an email with a list of training coupons that have been assigned to their agency.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Instructions for how to log into the </a:t>
            </a:r>
            <a:r>
              <a:rPr lang="en-US" sz="2400" dirty="0" err="1" smtClean="0"/>
              <a:t>Praed</a:t>
            </a:r>
            <a:r>
              <a:rPr lang="en-US" sz="2400" dirty="0" smtClean="0"/>
              <a:t> Foundation website utilizing training coupon is included in this webinar.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Each Network Provider is asked to have their staff complete the CANS certification online training prior to September 15, 2014.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Network Providers are to keep a copy of their staff’s CANS certification in their employee file.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</p:txBody>
      </p:sp>
      <p:pic>
        <p:nvPicPr>
          <p:cNvPr id="7" name="Picture 6" descr="ocokwebbanner-0229"/>
          <p:cNvPicPr>
            <a:picLocks noGrp="1" noChangeAspect="1"/>
          </p:cNvPicPr>
          <p:nvPr isPhoto="1"/>
        </p:nvPicPr>
        <p:blipFill>
          <a:blip r:embed="rId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1" y="2635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5158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500" b="1" dirty="0" smtClean="0"/>
              <a:t>To Register for the CANS online training:</a:t>
            </a:r>
          </a:p>
          <a:p>
            <a:endParaRPr lang="en-US" dirty="0" smtClean="0"/>
          </a:p>
          <a:p>
            <a:r>
              <a:rPr lang="en-US" dirty="0" smtClean="0"/>
              <a:t>Go to : </a:t>
            </a:r>
            <a:r>
              <a:rPr lang="en-US" u="sng" dirty="0" smtClean="0">
                <a:hlinkClick r:id="rId2"/>
              </a:rPr>
              <a:t>https</a:t>
            </a:r>
            <a:r>
              <a:rPr lang="en-US" u="sng" dirty="0">
                <a:hlinkClick r:id="rId2"/>
              </a:rPr>
              <a:t>://canstraining.com/login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3500" b="1" dirty="0" smtClean="0"/>
              <a:t>Enter the following: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Create a username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Enter First and Last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Enter your email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Create a password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Repeat password created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  <a:p>
            <a:r>
              <a:rPr lang="en-US" sz="3500" b="1" dirty="0" smtClean="0"/>
              <a:t>You </a:t>
            </a:r>
            <a:r>
              <a:rPr lang="en-US" sz="3500" b="1" dirty="0"/>
              <a:t>will be prompted to enter Jurisdiction and Agency: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Jurisdiction </a:t>
            </a:r>
            <a:r>
              <a:rPr lang="en-US" sz="3000" dirty="0"/>
              <a:t>– Texas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Agency </a:t>
            </a:r>
            <a:r>
              <a:rPr lang="en-US" sz="3000" dirty="0"/>
              <a:t>– </a:t>
            </a:r>
            <a:r>
              <a:rPr lang="en-US" sz="3000" b="1" dirty="0" smtClean="0"/>
              <a:t>Your Agency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 smtClean="0"/>
              <a:t>Click </a:t>
            </a:r>
            <a:r>
              <a:rPr lang="en-US" sz="3500" b="1" dirty="0" smtClean="0"/>
              <a:t>Register</a:t>
            </a:r>
          </a:p>
          <a:p>
            <a:endParaRPr lang="en-US" b="1" dirty="0" smtClean="0"/>
          </a:p>
          <a:p>
            <a:r>
              <a:rPr lang="en-US" sz="3500" b="1" dirty="0" smtClean="0"/>
              <a:t>Do not be alarmed by the $10 charge,  click next and the next screen will allow you to enter your coupon code.</a:t>
            </a:r>
          </a:p>
          <a:p>
            <a:endParaRPr lang="en-US" b="1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3500" dirty="0" smtClean="0"/>
              <a:t>Click on My Content</a:t>
            </a:r>
          </a:p>
          <a:p>
            <a:pPr marL="0" indent="0">
              <a:buNone/>
            </a:pPr>
            <a:endParaRPr lang="en-US" sz="3500" dirty="0" smtClean="0"/>
          </a:p>
          <a:p>
            <a:r>
              <a:rPr lang="en-US" sz="3500" dirty="0" smtClean="0"/>
              <a:t>Click on Get Access</a:t>
            </a:r>
          </a:p>
          <a:p>
            <a:pPr marL="0" indent="0">
              <a:buNone/>
            </a:pPr>
            <a:endParaRPr lang="en-US" sz="3500" dirty="0" smtClean="0"/>
          </a:p>
          <a:p>
            <a:r>
              <a:rPr lang="en-US" sz="4500" dirty="0" smtClean="0"/>
              <a:t>On Access Page Enter: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 smtClean="0"/>
              <a:t>Your First and Last name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 smtClean="0"/>
              <a:t>Agency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dirty="0" smtClean="0"/>
              <a:t>Enter Coupon Code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500" b="1" dirty="0" smtClean="0"/>
              <a:t>Click Apply Code </a:t>
            </a:r>
          </a:p>
          <a:p>
            <a:endParaRPr lang="en-US" dirty="0"/>
          </a:p>
          <a:p>
            <a:r>
              <a:rPr lang="en-US" sz="3500" b="1" dirty="0" smtClean="0"/>
              <a:t>Complete Transaction</a:t>
            </a:r>
            <a:endParaRPr lang="en-US" sz="3500" b="1" dirty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sz="4000" b="1" dirty="0" smtClean="0"/>
              <a:t>Click on Start Learning!</a:t>
            </a:r>
          </a:p>
          <a:p>
            <a:endParaRPr lang="en-US" dirty="0" smtClean="0"/>
          </a:p>
          <a:p>
            <a:r>
              <a:rPr lang="en-US" sz="4500" b="1" dirty="0" smtClean="0"/>
              <a:t>Select CANS and start the training.</a:t>
            </a:r>
            <a:endParaRPr lang="en-US" sz="4500" b="1" dirty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8" name="Picture 7" descr="ocokwebbanner-0229"/>
          <p:cNvPicPr>
            <a:picLocks noGrp="1" noChangeAspect="1"/>
          </p:cNvPicPr>
          <p:nvPr isPhoto="1"/>
        </p:nvPicPr>
        <p:blipFill>
          <a:blip r:embed="rId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31" y="26350"/>
            <a:ext cx="9144000" cy="14214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2677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856</TotalTime>
  <Words>907</Words>
  <Application>Microsoft Office PowerPoint</Application>
  <PresentationFormat>On-screen Show (4:3)</PresentationFormat>
  <Paragraphs>116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ACH Child and Family 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Cynthia Johnson</dc:creator>
  <cp:lastModifiedBy>ptomaselli</cp:lastModifiedBy>
  <cp:revision>39</cp:revision>
  <cp:lastPrinted>2014-08-11T15:29:42Z</cp:lastPrinted>
  <dcterms:created xsi:type="dcterms:W3CDTF">2014-08-06T14:03:15Z</dcterms:created>
  <dcterms:modified xsi:type="dcterms:W3CDTF">2014-08-22T21:33:38Z</dcterms:modified>
</cp:coreProperties>
</file>