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67" r:id="rId3"/>
    <p:sldId id="277" r:id="rId4"/>
    <p:sldId id="279" r:id="rId5"/>
    <p:sldId id="285" r:id="rId6"/>
    <p:sldId id="284" r:id="rId7"/>
    <p:sldId id="276" r:id="rId8"/>
    <p:sldId id="280" r:id="rId9"/>
    <p:sldId id="281" r:id="rId10"/>
    <p:sldId id="282" r:id="rId11"/>
    <p:sldId id="265" r:id="rId12"/>
    <p:sldId id="287" r:id="rId13"/>
    <p:sldId id="278" r:id="rId14"/>
    <p:sldId id="288" r:id="rId15"/>
    <p:sldId id="283" r:id="rId16"/>
    <p:sldId id="28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567B6-B612-4F00-AED6-4AC952C167E3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9358D-0BD2-4A5F-8D48-74AE18F7A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6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4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9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7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1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1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7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7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5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2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BCE44-4701-4487-B2FE-EA855F0B3D48}" type="datetimeFigureOut">
              <a:rPr lang="en-US" smtClean="0"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3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oc-ok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19800" y="2879302"/>
            <a:ext cx="2971800" cy="3369098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300" dirty="0" smtClean="0"/>
              <a:t>Kris Naylor</a:t>
            </a: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OCOK Chief Operating Officer</a:t>
            </a:r>
            <a:endParaRPr lang="en-US" sz="3300" dirty="0" smtClean="0"/>
          </a:p>
          <a:p>
            <a:pPr marL="0" indent="0" algn="ctr">
              <a:buNone/>
            </a:pPr>
            <a:r>
              <a:rPr lang="en-US" sz="3300" dirty="0" smtClean="0"/>
              <a:t>Sean Allen</a:t>
            </a:r>
            <a:endParaRPr lang="en-US" sz="3300" dirty="0"/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ACH Chief Analytics Officer</a:t>
            </a:r>
          </a:p>
          <a:p>
            <a:pPr marL="0" indent="0" algn="ctr">
              <a:buNone/>
            </a:pPr>
            <a:r>
              <a:rPr lang="en-US" sz="3300" dirty="0" smtClean="0"/>
              <a:t>Michael Scrivner</a:t>
            </a:r>
            <a:endParaRPr lang="en-US" sz="3300" dirty="0"/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OCOK Clinical Director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300" dirty="0" smtClean="0"/>
              <a:t>Marie Clark</a:t>
            </a:r>
            <a:endParaRPr lang="en-US" sz="3300" dirty="0"/>
          </a:p>
          <a:p>
            <a:pPr marL="0" indent="0" algn="ctr">
              <a:buNone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OCOK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Director, Care Management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ontent Placeholder 7"/>
          <p:cNvSpPr txBox="1">
            <a:spLocks/>
          </p:cNvSpPr>
          <p:nvPr/>
        </p:nvSpPr>
        <p:spPr>
          <a:xfrm rot="343150">
            <a:off x="5791200" y="2062823"/>
            <a:ext cx="2971800" cy="6858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Presenters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2" y="2514600"/>
            <a:ext cx="4648200" cy="193899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eCANS</a:t>
            </a:r>
            <a:endParaRPr lang="en-US" sz="6000" dirty="0" smtClean="0">
              <a:solidFill>
                <a:schemeClr val="accent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60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Webinar</a:t>
            </a:r>
            <a:endParaRPr lang="en-US" sz="6000" dirty="0">
              <a:solidFill>
                <a:schemeClr val="accent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1696" y="5105400"/>
            <a:ext cx="302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Wednesday, 8/31/16, 3:00 PM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1752600"/>
            <a:ext cx="69487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Information You Will Need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3113" y="4114800"/>
            <a:ext cx="837368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Child Identification Number (CIN)</a:t>
            </a:r>
            <a:r>
              <a:rPr lang="en-US" sz="2400" dirty="0" smtClean="0"/>
              <a:t> = The child’s PID number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Family ID </a:t>
            </a:r>
            <a:r>
              <a:rPr lang="en-US" sz="2400" dirty="0" smtClean="0"/>
              <a:t>= Case ID</a:t>
            </a:r>
            <a:br>
              <a:rPr lang="en-US" sz="2400" dirty="0" smtClean="0"/>
            </a:br>
            <a:r>
              <a:rPr lang="en-US" dirty="0" smtClean="0"/>
              <a:t>(used to link siblings together)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Case Opening Date </a:t>
            </a:r>
            <a:r>
              <a:rPr lang="en-US" sz="2400" dirty="0" smtClean="0"/>
              <a:t>= Date of Removal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3113" y="2514599"/>
            <a:ext cx="7955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In addition to case-related information, </a:t>
            </a:r>
            <a:r>
              <a:rPr lang="en-US" sz="2800" dirty="0" smtClean="0">
                <a:solidFill>
                  <a:schemeClr val="tx2"/>
                </a:solidFill>
              </a:rPr>
              <a:t>to start an assessment you </a:t>
            </a:r>
            <a:r>
              <a:rPr lang="en-US" sz="2800" dirty="0" smtClean="0">
                <a:solidFill>
                  <a:schemeClr val="tx2"/>
                </a:solidFill>
              </a:rPr>
              <a:t>will also need the </a:t>
            </a:r>
            <a:r>
              <a:rPr lang="en-US" sz="2800" dirty="0" smtClean="0">
                <a:solidFill>
                  <a:schemeClr val="tx2"/>
                </a:solidFill>
              </a:rPr>
              <a:t>following, </a:t>
            </a:r>
            <a:r>
              <a:rPr lang="en-US" sz="2800" dirty="0" smtClean="0">
                <a:solidFill>
                  <a:schemeClr val="tx2"/>
                </a:solidFill>
              </a:rPr>
              <a:t>which can be found on the </a:t>
            </a:r>
            <a:r>
              <a:rPr lang="en-US" sz="2800" b="1" dirty="0" smtClean="0">
                <a:solidFill>
                  <a:schemeClr val="tx2"/>
                </a:solidFill>
              </a:rPr>
              <a:t>Common Application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0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95696" y="1650271"/>
            <a:ext cx="80398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How to get an </a:t>
            </a:r>
            <a:r>
              <a:rPr lang="en-US" sz="4800" b="1" dirty="0" err="1" smtClean="0">
                <a:solidFill>
                  <a:schemeClr val="tx2"/>
                </a:solidFill>
              </a:rPr>
              <a:t>eCANS</a:t>
            </a:r>
            <a:r>
              <a:rPr lang="en-US" sz="4800" b="1" dirty="0" smtClean="0">
                <a:solidFill>
                  <a:schemeClr val="tx2"/>
                </a:solidFill>
              </a:rPr>
              <a:t> account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7275" y="2509571"/>
            <a:ext cx="7924799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Email </a:t>
            </a:r>
            <a:r>
              <a:rPr lang="en-US" sz="2800" dirty="0" smtClean="0">
                <a:hlinkClick r:id="rId3"/>
              </a:rPr>
              <a:t>support@oc-ok.org</a:t>
            </a:r>
            <a:endParaRPr lang="en-US" sz="28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Attach your CANS training certificate to the email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You must have a current CANS certification in order to log into the </a:t>
            </a:r>
            <a:r>
              <a:rPr lang="en-US" sz="2800" dirty="0" err="1" smtClean="0"/>
              <a:t>eCANS</a:t>
            </a:r>
            <a:r>
              <a:rPr lang="en-US" sz="2800" dirty="0" smtClean="0"/>
              <a:t> </a:t>
            </a:r>
            <a:r>
              <a:rPr lang="en-US" sz="2800" dirty="0" smtClean="0"/>
              <a:t>system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Go to </a:t>
            </a:r>
            <a:r>
              <a:rPr lang="en-US" b="1" u="sng" dirty="0" smtClean="0"/>
              <a:t>canstraining.com</a:t>
            </a:r>
            <a:r>
              <a:rPr lang="en-US" dirty="0" smtClean="0"/>
              <a:t> if you need to be certified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When your account is set up, you will receive an email with a link to verify your account and create a password.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1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752600"/>
            <a:ext cx="8687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How do I log into </a:t>
            </a:r>
            <a:r>
              <a:rPr lang="en-US" sz="3600" b="1" i="1" dirty="0" err="1" smtClean="0">
                <a:solidFill>
                  <a:schemeClr val="tx2"/>
                </a:solidFill>
              </a:rPr>
              <a:t>eCANS</a:t>
            </a:r>
            <a:r>
              <a:rPr lang="en-US" sz="3600" b="1" i="1" dirty="0" smtClean="0">
                <a:solidFill>
                  <a:schemeClr val="tx2"/>
                </a:solidFill>
              </a:rPr>
              <a:t>?</a:t>
            </a:r>
            <a:endParaRPr lang="en-US" sz="3600" b="1" i="1" dirty="0" smtClean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590" y="3810000"/>
            <a:ext cx="8306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Go to </a:t>
            </a:r>
            <a:r>
              <a:rPr lang="en-US" sz="3600" b="1" i="1" u="sng" dirty="0" smtClean="0">
                <a:solidFill>
                  <a:schemeClr val="accent4">
                    <a:lumMod val="50000"/>
                  </a:schemeClr>
                </a:solidFill>
              </a:rPr>
              <a:t>ecans.org</a:t>
            </a:r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 to log in.</a:t>
            </a:r>
            <a:endParaRPr lang="en-US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53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70"/>
            <a:ext cx="4978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How to Use </a:t>
            </a:r>
            <a:r>
              <a:rPr lang="en-US" sz="4800" b="1" dirty="0" err="1" smtClean="0">
                <a:solidFill>
                  <a:schemeClr val="tx2"/>
                </a:solidFill>
              </a:rPr>
              <a:t>eCANS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1" y="3124200"/>
            <a:ext cx="7467599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Walkthrough of </a:t>
            </a:r>
            <a:r>
              <a:rPr lang="en-US" sz="2800" dirty="0" err="1" smtClean="0"/>
              <a:t>eCANS</a:t>
            </a:r>
            <a:r>
              <a:rPr lang="en-US" sz="2800" dirty="0" smtClean="0"/>
              <a:t> manual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Two manuals tailored to two pertinent roles: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Direct Care Worker – enters CANS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Supervisor – approves CANS (and can manage staff accounts)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Manuals will be available at </a:t>
            </a:r>
            <a:r>
              <a:rPr lang="en-US" sz="2800" b="1" dirty="0" smtClean="0"/>
              <a:t>oc-ok.org</a:t>
            </a:r>
            <a:r>
              <a:rPr lang="en-US" sz="2800" dirty="0" smtClean="0"/>
              <a:t> shortly</a:t>
            </a:r>
            <a:br>
              <a:rPr lang="en-US" sz="2800" dirty="0" smtClean="0"/>
            </a:br>
            <a:r>
              <a:rPr lang="en-US" dirty="0" smtClean="0"/>
              <a:t>(along with a recording of this webinar)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752600"/>
            <a:ext cx="8687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If we run into problems with </a:t>
            </a:r>
            <a:r>
              <a:rPr lang="en-US" sz="3600" b="1" i="1" dirty="0" err="1" smtClean="0">
                <a:solidFill>
                  <a:schemeClr val="tx2"/>
                </a:solidFill>
              </a:rPr>
              <a:t>eCANS</a:t>
            </a:r>
            <a:r>
              <a:rPr lang="en-US" sz="3600" b="1" i="1" dirty="0" smtClean="0">
                <a:solidFill>
                  <a:schemeClr val="tx2"/>
                </a:solidFill>
              </a:rPr>
              <a:t>, where can we get technical assistance. </a:t>
            </a:r>
            <a:endParaRPr lang="en-US" sz="3600" b="1" i="1" dirty="0" smtClean="0">
              <a:solidFill>
                <a:schemeClr val="tx2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590" y="4301866"/>
            <a:ext cx="8306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Email eCANS2@chapinhall.org</a:t>
            </a:r>
            <a:endParaRPr lang="en-US" sz="36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5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752600"/>
            <a:ext cx="8687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If an initial CANS is completed within 21 days, but a supervisor hasn’t approved it yet, are we in compliance with the 21-day requirement?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590" y="4900301"/>
            <a:ext cx="83063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Yes.</a:t>
            </a:r>
          </a:p>
        </p:txBody>
      </p:sp>
    </p:spTree>
    <p:extLst>
      <p:ext uri="{BB962C8B-B14F-4D97-AF65-F5344CB8AC3E}">
        <p14:creationId xmlns:p14="http://schemas.microsoft.com/office/powerpoint/2010/main" val="136008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66800" y="3048000"/>
            <a:ext cx="685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>
                <a:solidFill>
                  <a:schemeClr val="tx2"/>
                </a:solidFill>
              </a:rPr>
              <a:t>Other q</a:t>
            </a:r>
            <a:r>
              <a:rPr lang="en-US" sz="7200" b="1" dirty="0" smtClean="0">
                <a:solidFill>
                  <a:schemeClr val="tx2"/>
                </a:solidFill>
              </a:rPr>
              <a:t>uestions?</a:t>
            </a:r>
            <a:endParaRPr lang="en-US" sz="7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24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8687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Starting September 1, the State of Texas requires that all children in foster care, age 3 and up, receive a CANS assessment.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2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600200"/>
            <a:ext cx="8687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What is changing for OCOK providers?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89560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completed for therapeutic level children ages 6 and up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submitted to OCOK </a:t>
            </a:r>
            <a:r>
              <a:rPr lang="en-US" dirty="0" smtClean="0"/>
              <a:t>(e.g., through </a:t>
            </a:r>
            <a:r>
              <a:rPr lang="en-US" dirty="0" err="1" smtClean="0"/>
              <a:t>Evolv</a:t>
            </a:r>
            <a:r>
              <a:rPr lang="en-US" dirty="0" smtClean="0"/>
              <a:t> or PIX)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Used same version of the CANS as MHMR</a:t>
            </a:r>
            <a:br>
              <a:rPr lang="en-US" sz="2400" dirty="0" smtClean="0"/>
            </a:br>
            <a:r>
              <a:rPr lang="en-US" dirty="0" smtClean="0"/>
              <a:t>(Texas Comprehensive)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438593"/>
            <a:ext cx="3594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Previously …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9729" y="2450180"/>
            <a:ext cx="3594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Starting 9/1/16 …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83409" y="2895600"/>
            <a:ext cx="40386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completed for </a:t>
            </a:r>
            <a:r>
              <a:rPr lang="en-US" sz="2400" b="1" u="sng" dirty="0" smtClean="0"/>
              <a:t>all</a:t>
            </a:r>
            <a:r>
              <a:rPr lang="en-US" sz="2400" dirty="0" smtClean="0"/>
              <a:t> children age 3 and up</a:t>
            </a:r>
            <a:br>
              <a:rPr lang="en-US" sz="2400" dirty="0" smtClean="0"/>
            </a:br>
            <a:endParaRPr lang="en-US" sz="24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must be entered in state’s new </a:t>
            </a:r>
            <a:r>
              <a:rPr lang="en-US" sz="2400" dirty="0" err="1" smtClean="0"/>
              <a:t>eCANS</a:t>
            </a:r>
            <a:r>
              <a:rPr lang="en-US" sz="2400" dirty="0" smtClean="0"/>
              <a:t> system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Slightly different version of the CANS</a:t>
            </a:r>
            <a:br>
              <a:rPr lang="en-US" sz="2400" dirty="0" smtClean="0"/>
            </a:br>
            <a:r>
              <a:rPr lang="en-US" dirty="0" smtClean="0"/>
              <a:t>(Texas Comprehensive </a:t>
            </a:r>
            <a:r>
              <a:rPr lang="en-US" dirty="0" smtClean="0"/>
              <a:t>2.0)</a:t>
            </a:r>
            <a:endParaRPr lang="en-US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30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600200"/>
            <a:ext cx="8687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Do I need to be re-certified on the new version of the CANS?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044" y="3886200"/>
            <a:ext cx="83063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No. Your certification is still good through its expiration date.</a:t>
            </a:r>
          </a:p>
        </p:txBody>
      </p:sp>
    </p:spTree>
    <p:extLst>
      <p:ext uri="{BB962C8B-B14F-4D97-AF65-F5344CB8AC3E}">
        <p14:creationId xmlns:p14="http://schemas.microsoft.com/office/powerpoint/2010/main" val="109836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38469" y="1600200"/>
            <a:ext cx="8687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What about children already in care on 9/1/16? Do we keep using the old CANS for them?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8469" y="3919206"/>
            <a:ext cx="86026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No, the old CANS is going away. The next time the child is due for an assessment, you will enter their CANS in the new </a:t>
            </a:r>
            <a:r>
              <a:rPr lang="en-US" sz="3600" b="1" i="1" dirty="0" err="1" smtClean="0">
                <a:solidFill>
                  <a:schemeClr val="accent4">
                    <a:lumMod val="50000"/>
                  </a:schemeClr>
                </a:solidFill>
              </a:rPr>
              <a:t>eCANS</a:t>
            </a:r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 system. </a:t>
            </a:r>
          </a:p>
        </p:txBody>
      </p:sp>
    </p:spTree>
    <p:extLst>
      <p:ext uri="{BB962C8B-B14F-4D97-AF65-F5344CB8AC3E}">
        <p14:creationId xmlns:p14="http://schemas.microsoft.com/office/powerpoint/2010/main" val="41722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752600"/>
            <a:ext cx="8687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If a child under 6 years of age is already in care on 9/1/16, do we need to start doing CANS assessments for them?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3771" y="4343400"/>
            <a:ext cx="8602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No – only children entering care on or after 9/1/16 are subject to the new mandate.</a:t>
            </a:r>
          </a:p>
        </p:txBody>
      </p:sp>
    </p:spTree>
    <p:extLst>
      <p:ext uri="{BB962C8B-B14F-4D97-AF65-F5344CB8AC3E}">
        <p14:creationId xmlns:p14="http://schemas.microsoft.com/office/powerpoint/2010/main" val="186531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7200" y="17526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DFPS Contract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3000" y="175259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OCOK Contract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2590800"/>
            <a:ext cx="3962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Initial assessment completed within 45 days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must be updated annually</a:t>
            </a:r>
            <a:br>
              <a:rPr lang="en-US" sz="2400" dirty="0" smtClean="0"/>
            </a:b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Must be completed by a licensed practitioner credentialed by </a:t>
            </a:r>
            <a:r>
              <a:rPr lang="en-US" sz="2400" dirty="0" err="1" smtClean="0"/>
              <a:t>Cenpatico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2590800"/>
            <a:ext cx="40386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Initial assessment completed within 21 days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CANS must be updated every 90 days for therapeutic level children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Can be completed by a non-licensed case manager who is CANS </a:t>
            </a:r>
            <a:r>
              <a:rPr lang="en-US" sz="2400" dirty="0" smtClean="0"/>
              <a:t>certified</a:t>
            </a:r>
            <a:br>
              <a:rPr lang="en-US" sz="2400" dirty="0" smtClean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6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600200"/>
            <a:ext cx="8687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Can we bill Medicaid for the CANS assessment?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044" y="3886200"/>
            <a:ext cx="83063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Yes – but only for the initial assessment and only if completed by a licensed practitioner credentialed by </a:t>
            </a:r>
            <a:r>
              <a:rPr lang="en-US" sz="3600" b="1" i="1" dirty="0" err="1" smtClean="0">
                <a:solidFill>
                  <a:schemeClr val="accent4">
                    <a:lumMod val="50000"/>
                  </a:schemeClr>
                </a:solidFill>
              </a:rPr>
              <a:t>Cenpatico</a:t>
            </a:r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634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28044" y="1600200"/>
            <a:ext cx="8687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Question:</a:t>
            </a:r>
          </a:p>
          <a:p>
            <a:r>
              <a:rPr lang="en-US" sz="3600" b="1" i="1" dirty="0" smtClean="0">
                <a:solidFill>
                  <a:schemeClr val="tx2"/>
                </a:solidFill>
              </a:rPr>
              <a:t>Do I have to “start over” when completing a follow-up assessment?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-23552"/>
            <a:ext cx="4191000" cy="14214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044" y="3886200"/>
            <a:ext cx="83063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>
                    <a:lumMod val="50000"/>
                  </a:schemeClr>
                </a:solidFill>
              </a:rPr>
              <a:t>Answer:</a:t>
            </a:r>
          </a:p>
          <a:p>
            <a:r>
              <a:rPr lang="en-US" sz="3600" b="1" i="1" dirty="0" smtClean="0">
                <a:solidFill>
                  <a:schemeClr val="accent4">
                    <a:lumMod val="50000"/>
                  </a:schemeClr>
                </a:solidFill>
              </a:rPr>
              <a:t>No – when updating a CANS, the scores from the previous assessment will be pre-populated.</a:t>
            </a:r>
          </a:p>
        </p:txBody>
      </p:sp>
    </p:spTree>
    <p:extLst>
      <p:ext uri="{BB962C8B-B14F-4D97-AF65-F5344CB8AC3E}">
        <p14:creationId xmlns:p14="http://schemas.microsoft.com/office/powerpoint/2010/main" val="407594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578</Words>
  <Application>Microsoft Office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ACH Child and Family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Allen</dc:creator>
  <cp:lastModifiedBy>Sean Allen</cp:lastModifiedBy>
  <cp:revision>47</cp:revision>
  <dcterms:created xsi:type="dcterms:W3CDTF">2015-08-11T15:32:19Z</dcterms:created>
  <dcterms:modified xsi:type="dcterms:W3CDTF">2016-08-31T21:17:18Z</dcterms:modified>
</cp:coreProperties>
</file>