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94" r:id="rId3"/>
    <p:sldId id="293" r:id="rId4"/>
    <p:sldId id="300" r:id="rId5"/>
    <p:sldId id="262" r:id="rId6"/>
    <p:sldId id="295" r:id="rId7"/>
    <p:sldId id="296" r:id="rId8"/>
    <p:sldId id="297" r:id="rId9"/>
    <p:sldId id="298" r:id="rId10"/>
    <p:sldId id="29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87" autoAdjust="0"/>
    <p:restoredTop sz="94660"/>
  </p:normalViewPr>
  <p:slideViewPr>
    <p:cSldViewPr>
      <p:cViewPr>
        <p:scale>
          <a:sx n="110" d="100"/>
          <a:sy n="110" d="100"/>
        </p:scale>
        <p:origin x="-714" y="-16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36912F-5F81-4F4A-9C00-B5E0DE2DE9A3}" type="datetimeFigureOut">
              <a:rPr lang="en-US" smtClean="0"/>
              <a:t>11/4/2014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9EEFBF-B44B-4D48-A4B8-9C9CDD576AA2}" type="slidenum">
              <a:rPr lang="en-US" smtClean="0"/>
              <a:t>‹#›</a:t>
            </a:fld>
            <a:endParaRPr lang="en-US"/>
          </a:p>
        </p:txBody>
      </p:sp>
    </p:spTree>
    <p:extLst>
      <p:ext uri="{BB962C8B-B14F-4D97-AF65-F5344CB8AC3E}">
        <p14:creationId xmlns:p14="http://schemas.microsoft.com/office/powerpoint/2010/main" val="2918255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3EAF8F-1747-408B-BD54-CE6145F3DDDC}"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FEB2C-CEA6-4B2A-BDE7-FD17429D4397}" type="slidenum">
              <a:rPr lang="en-US" smtClean="0"/>
              <a:t>‹#›</a:t>
            </a:fld>
            <a:endParaRPr lang="en-US"/>
          </a:p>
        </p:txBody>
      </p:sp>
    </p:spTree>
    <p:extLst>
      <p:ext uri="{BB962C8B-B14F-4D97-AF65-F5344CB8AC3E}">
        <p14:creationId xmlns:p14="http://schemas.microsoft.com/office/powerpoint/2010/main" val="3720987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3EAF8F-1747-408B-BD54-CE6145F3DDDC}"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FEB2C-CEA6-4B2A-BDE7-FD17429D4397}" type="slidenum">
              <a:rPr lang="en-US" smtClean="0"/>
              <a:t>‹#›</a:t>
            </a:fld>
            <a:endParaRPr lang="en-US"/>
          </a:p>
        </p:txBody>
      </p:sp>
    </p:spTree>
    <p:extLst>
      <p:ext uri="{BB962C8B-B14F-4D97-AF65-F5344CB8AC3E}">
        <p14:creationId xmlns:p14="http://schemas.microsoft.com/office/powerpoint/2010/main" val="2312290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3EAF8F-1747-408B-BD54-CE6145F3DDDC}"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FEB2C-CEA6-4B2A-BDE7-FD17429D4397}" type="slidenum">
              <a:rPr lang="en-US" smtClean="0"/>
              <a:t>‹#›</a:t>
            </a:fld>
            <a:endParaRPr lang="en-US"/>
          </a:p>
        </p:txBody>
      </p:sp>
    </p:spTree>
    <p:extLst>
      <p:ext uri="{BB962C8B-B14F-4D97-AF65-F5344CB8AC3E}">
        <p14:creationId xmlns:p14="http://schemas.microsoft.com/office/powerpoint/2010/main" val="2487659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3EAF8F-1747-408B-BD54-CE6145F3DDDC}"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FEB2C-CEA6-4B2A-BDE7-FD17429D4397}" type="slidenum">
              <a:rPr lang="en-US" smtClean="0"/>
              <a:t>‹#›</a:t>
            </a:fld>
            <a:endParaRPr lang="en-US"/>
          </a:p>
        </p:txBody>
      </p:sp>
    </p:spTree>
    <p:extLst>
      <p:ext uri="{BB962C8B-B14F-4D97-AF65-F5344CB8AC3E}">
        <p14:creationId xmlns:p14="http://schemas.microsoft.com/office/powerpoint/2010/main" val="873360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3EAF8F-1747-408B-BD54-CE6145F3DDDC}"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FEB2C-CEA6-4B2A-BDE7-FD17429D4397}" type="slidenum">
              <a:rPr lang="en-US" smtClean="0"/>
              <a:t>‹#›</a:t>
            </a:fld>
            <a:endParaRPr lang="en-US"/>
          </a:p>
        </p:txBody>
      </p:sp>
    </p:spTree>
    <p:extLst>
      <p:ext uri="{BB962C8B-B14F-4D97-AF65-F5344CB8AC3E}">
        <p14:creationId xmlns:p14="http://schemas.microsoft.com/office/powerpoint/2010/main" val="395541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3EAF8F-1747-408B-BD54-CE6145F3DDDC}" type="datetimeFigureOut">
              <a:rPr lang="en-US" smtClean="0"/>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FEB2C-CEA6-4B2A-BDE7-FD17429D4397}" type="slidenum">
              <a:rPr lang="en-US" smtClean="0"/>
              <a:t>‹#›</a:t>
            </a:fld>
            <a:endParaRPr lang="en-US"/>
          </a:p>
        </p:txBody>
      </p:sp>
    </p:spTree>
    <p:extLst>
      <p:ext uri="{BB962C8B-B14F-4D97-AF65-F5344CB8AC3E}">
        <p14:creationId xmlns:p14="http://schemas.microsoft.com/office/powerpoint/2010/main" val="697488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3EAF8F-1747-408B-BD54-CE6145F3DDDC}" type="datetimeFigureOut">
              <a:rPr lang="en-US" smtClean="0"/>
              <a:t>11/4/2014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3FEB2C-CEA6-4B2A-BDE7-FD17429D4397}" type="slidenum">
              <a:rPr lang="en-US" smtClean="0"/>
              <a:t>‹#›</a:t>
            </a:fld>
            <a:endParaRPr lang="en-US"/>
          </a:p>
        </p:txBody>
      </p:sp>
    </p:spTree>
    <p:extLst>
      <p:ext uri="{BB962C8B-B14F-4D97-AF65-F5344CB8AC3E}">
        <p14:creationId xmlns:p14="http://schemas.microsoft.com/office/powerpoint/2010/main" val="1338641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3EAF8F-1747-408B-BD54-CE6145F3DDDC}" type="datetimeFigureOut">
              <a:rPr lang="en-US" smtClean="0"/>
              <a:t>11/4/2014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3FEB2C-CEA6-4B2A-BDE7-FD17429D4397}" type="slidenum">
              <a:rPr lang="en-US" smtClean="0"/>
              <a:t>‹#›</a:t>
            </a:fld>
            <a:endParaRPr lang="en-US"/>
          </a:p>
        </p:txBody>
      </p:sp>
    </p:spTree>
    <p:extLst>
      <p:ext uri="{BB962C8B-B14F-4D97-AF65-F5344CB8AC3E}">
        <p14:creationId xmlns:p14="http://schemas.microsoft.com/office/powerpoint/2010/main" val="1781480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3EAF8F-1747-408B-BD54-CE6145F3DDDC}" type="datetimeFigureOut">
              <a:rPr lang="en-US" smtClean="0"/>
              <a:t>11/4/2014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3FEB2C-CEA6-4B2A-BDE7-FD17429D4397}" type="slidenum">
              <a:rPr lang="en-US" smtClean="0"/>
              <a:t>‹#›</a:t>
            </a:fld>
            <a:endParaRPr lang="en-US"/>
          </a:p>
        </p:txBody>
      </p:sp>
    </p:spTree>
    <p:extLst>
      <p:ext uri="{BB962C8B-B14F-4D97-AF65-F5344CB8AC3E}">
        <p14:creationId xmlns:p14="http://schemas.microsoft.com/office/powerpoint/2010/main" val="2058468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3EAF8F-1747-408B-BD54-CE6145F3DDDC}" type="datetimeFigureOut">
              <a:rPr lang="en-US" smtClean="0"/>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FEB2C-CEA6-4B2A-BDE7-FD17429D4397}" type="slidenum">
              <a:rPr lang="en-US" smtClean="0"/>
              <a:t>‹#›</a:t>
            </a:fld>
            <a:endParaRPr lang="en-US"/>
          </a:p>
        </p:txBody>
      </p:sp>
    </p:spTree>
    <p:extLst>
      <p:ext uri="{BB962C8B-B14F-4D97-AF65-F5344CB8AC3E}">
        <p14:creationId xmlns:p14="http://schemas.microsoft.com/office/powerpoint/2010/main" val="4263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3EAF8F-1747-408B-BD54-CE6145F3DDDC}" type="datetimeFigureOut">
              <a:rPr lang="en-US" smtClean="0"/>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FEB2C-CEA6-4B2A-BDE7-FD17429D4397}" type="slidenum">
              <a:rPr lang="en-US" smtClean="0"/>
              <a:t>‹#›</a:t>
            </a:fld>
            <a:endParaRPr lang="en-US"/>
          </a:p>
        </p:txBody>
      </p:sp>
    </p:spTree>
    <p:extLst>
      <p:ext uri="{BB962C8B-B14F-4D97-AF65-F5344CB8AC3E}">
        <p14:creationId xmlns:p14="http://schemas.microsoft.com/office/powerpoint/2010/main" val="1545374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3EAF8F-1747-408B-BD54-CE6145F3DDDC}" type="datetimeFigureOut">
              <a:rPr lang="en-US" smtClean="0"/>
              <a:t>11/4/2014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3FEB2C-CEA6-4B2A-BDE7-FD17429D4397}" type="slidenum">
              <a:rPr lang="en-US" smtClean="0"/>
              <a:t>‹#›</a:t>
            </a:fld>
            <a:endParaRPr lang="en-US"/>
          </a:p>
        </p:txBody>
      </p:sp>
    </p:spTree>
    <p:extLst>
      <p:ext uri="{BB962C8B-B14F-4D97-AF65-F5344CB8AC3E}">
        <p14:creationId xmlns:p14="http://schemas.microsoft.com/office/powerpoint/2010/main" val="193746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2514600"/>
            <a:ext cx="8077200" cy="38862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p:cNvSpPr>
            <a:spLocks noGrp="1"/>
          </p:cNvSpPr>
          <p:nvPr>
            <p:ph idx="1"/>
          </p:nvPr>
        </p:nvSpPr>
        <p:spPr>
          <a:xfrm>
            <a:off x="5105400" y="4572000"/>
            <a:ext cx="2971800" cy="1219200"/>
          </a:xfrm>
        </p:spPr>
        <p:txBody>
          <a:bodyPr>
            <a:normAutofit fontScale="62500" lnSpcReduction="20000"/>
          </a:bodyPr>
          <a:lstStyle/>
          <a:p>
            <a:pPr marL="0" indent="0" algn="ctr">
              <a:buNone/>
            </a:pPr>
            <a:r>
              <a:rPr lang="en-US" sz="3300" dirty="0" smtClean="0"/>
              <a:t>Dr. Sean Allen</a:t>
            </a:r>
          </a:p>
          <a:p>
            <a:pPr marL="0" indent="0" algn="ctr">
              <a:buNone/>
            </a:pPr>
            <a:r>
              <a:rPr lang="en-US" sz="3300" dirty="0" smtClean="0"/>
              <a:t>Patricia Correa</a:t>
            </a:r>
          </a:p>
          <a:p>
            <a:pPr marL="0" indent="0" algn="ctr">
              <a:buNone/>
            </a:pPr>
            <a:r>
              <a:rPr lang="en-US" sz="3300" dirty="0" smtClean="0"/>
              <a:t>Nicky Rucker</a:t>
            </a:r>
          </a:p>
          <a:p>
            <a:pPr marL="0" indent="0" algn="ctr">
              <a:buNone/>
            </a:pPr>
            <a:r>
              <a:rPr lang="en-US" sz="2200" b="1" dirty="0" smtClean="0">
                <a:solidFill>
                  <a:schemeClr val="accent1">
                    <a:lumMod val="75000"/>
                  </a:schemeClr>
                </a:solidFill>
              </a:rPr>
              <a:t>Our Community Our Kids</a:t>
            </a:r>
            <a:endParaRPr lang="en-US" sz="2200" b="1" dirty="0">
              <a:solidFill>
                <a:schemeClr val="accent1">
                  <a:lumMod val="75000"/>
                </a:schemeClr>
              </a:solidFill>
            </a:endParaRPr>
          </a:p>
        </p:txBody>
      </p:sp>
      <p:pic>
        <p:nvPicPr>
          <p:cNvPr id="9" name="Picture 8" descr="ocokwebbanner-0229"/>
          <p:cNvPicPr>
            <a:picLocks noGrp="1" noChangeAspect="1"/>
          </p:cNvPicPr>
          <p:nvPr isPhoto="1"/>
        </p:nvPicPr>
        <p:blipFill>
          <a:blip r:embed="rId2" cstate="print">
            <a:lum/>
            <a:extLst>
              <a:ext uri="{28A0092B-C50C-407E-A947-70E740481C1C}">
                <a14:useLocalDpi xmlns:a14="http://schemas.microsoft.com/office/drawing/2010/main" val="0"/>
              </a:ext>
            </a:extLst>
          </a:blip>
          <a:stretch>
            <a:fillRect/>
          </a:stretch>
        </p:blipFill>
        <p:spPr>
          <a:xfrm>
            <a:off x="0" y="-23553"/>
            <a:ext cx="9144000" cy="1421450"/>
          </a:xfrm>
          <a:prstGeom prst="rect">
            <a:avLst/>
          </a:prstGeom>
          <a:noFill/>
          <a:ln>
            <a:noFill/>
          </a:ln>
        </p:spPr>
      </p:pic>
      <p:sp>
        <p:nvSpPr>
          <p:cNvPr id="5" name="Content Placeholder 7"/>
          <p:cNvSpPr txBox="1">
            <a:spLocks/>
          </p:cNvSpPr>
          <p:nvPr/>
        </p:nvSpPr>
        <p:spPr>
          <a:xfrm>
            <a:off x="5105400" y="3299604"/>
            <a:ext cx="2971800" cy="114299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dirty="0" smtClean="0"/>
              <a:t>Terri </a:t>
            </a:r>
            <a:r>
              <a:rPr lang="en-US" dirty="0" err="1" smtClean="0"/>
              <a:t>St.Arnauld</a:t>
            </a:r>
            <a:endParaRPr lang="en-US" dirty="0" smtClean="0"/>
          </a:p>
          <a:p>
            <a:pPr marL="0" indent="0" algn="ctr">
              <a:buFont typeface="Arial" panose="020B0604020202020204" pitchFamily="34" charset="0"/>
              <a:buNone/>
            </a:pPr>
            <a:r>
              <a:rPr lang="en-US" sz="1600" dirty="0" smtClean="0">
                <a:solidFill>
                  <a:schemeClr val="accent1">
                    <a:lumMod val="75000"/>
                  </a:schemeClr>
                </a:solidFill>
              </a:rPr>
              <a:t>Department of Family and Protective Services</a:t>
            </a:r>
          </a:p>
          <a:p>
            <a:pPr marL="0" indent="0" algn="ctr">
              <a:buFont typeface="Arial" panose="020B0604020202020204" pitchFamily="34" charset="0"/>
              <a:buNone/>
            </a:pPr>
            <a:r>
              <a:rPr lang="en-US" sz="1600" b="1" dirty="0" smtClean="0">
                <a:solidFill>
                  <a:schemeClr val="accent1">
                    <a:lumMod val="75000"/>
                  </a:schemeClr>
                </a:solidFill>
              </a:rPr>
              <a:t>Contract Performance</a:t>
            </a:r>
            <a:endParaRPr lang="en-US" sz="1400" b="1" dirty="0">
              <a:solidFill>
                <a:schemeClr val="accent1">
                  <a:lumMod val="75000"/>
                </a:schemeClr>
              </a:solidFill>
            </a:endParaRPr>
          </a:p>
        </p:txBody>
      </p:sp>
      <p:sp>
        <p:nvSpPr>
          <p:cNvPr id="10" name="Content Placeholder 7"/>
          <p:cNvSpPr txBox="1">
            <a:spLocks/>
          </p:cNvSpPr>
          <p:nvPr/>
        </p:nvSpPr>
        <p:spPr>
          <a:xfrm>
            <a:off x="5105400" y="2613804"/>
            <a:ext cx="2971800" cy="685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Presenters</a:t>
            </a:r>
          </a:p>
        </p:txBody>
      </p:sp>
      <p:sp>
        <p:nvSpPr>
          <p:cNvPr id="3" name="TextBox 2"/>
          <p:cNvSpPr txBox="1"/>
          <p:nvPr/>
        </p:nvSpPr>
        <p:spPr>
          <a:xfrm>
            <a:off x="460387" y="1468158"/>
            <a:ext cx="1654620" cy="830997"/>
          </a:xfrm>
          <a:prstGeom prst="rect">
            <a:avLst/>
          </a:prstGeom>
          <a:noFill/>
        </p:spPr>
        <p:txBody>
          <a:bodyPr wrap="none" rtlCol="0">
            <a:spAutoFit/>
          </a:bodyPr>
          <a:lstStyle/>
          <a:p>
            <a:r>
              <a:rPr lang="en-US" sz="4800" b="1" dirty="0" smtClean="0">
                <a:solidFill>
                  <a:schemeClr val="tx2"/>
                </a:solidFill>
              </a:rPr>
              <a:t>PMET</a:t>
            </a:r>
            <a:endParaRPr lang="en-US" sz="4800" b="1" dirty="0">
              <a:solidFill>
                <a:schemeClr val="tx2"/>
              </a:solidFill>
            </a:endParaRPr>
          </a:p>
        </p:txBody>
      </p:sp>
      <p:sp>
        <p:nvSpPr>
          <p:cNvPr id="4" name="TextBox 3"/>
          <p:cNvSpPr txBox="1"/>
          <p:nvPr/>
        </p:nvSpPr>
        <p:spPr>
          <a:xfrm>
            <a:off x="1529296" y="4648200"/>
            <a:ext cx="1962396" cy="584775"/>
          </a:xfrm>
          <a:prstGeom prst="rect">
            <a:avLst/>
          </a:prstGeom>
          <a:noFill/>
        </p:spPr>
        <p:txBody>
          <a:bodyPr wrap="none" rtlCol="0">
            <a:spAutoFit/>
          </a:bodyPr>
          <a:lstStyle/>
          <a:p>
            <a:pPr algn="ctr"/>
            <a:r>
              <a:rPr lang="en-US" sz="1600" dirty="0" smtClean="0"/>
              <a:t>Tuesday</a:t>
            </a:r>
            <a:r>
              <a:rPr lang="en-US" sz="1600" dirty="0"/>
              <a:t>, </a:t>
            </a:r>
            <a:r>
              <a:rPr lang="en-US" sz="1600" dirty="0" smtClean="0"/>
              <a:t>11/4/14</a:t>
            </a:r>
            <a:endParaRPr lang="en-US" sz="1600" dirty="0"/>
          </a:p>
          <a:p>
            <a:pPr algn="ctr"/>
            <a:r>
              <a:rPr lang="en-US" sz="1600" dirty="0" smtClean="0"/>
              <a:t>10:30 </a:t>
            </a:r>
            <a:r>
              <a:rPr lang="en-US" sz="1600" dirty="0"/>
              <a:t>AM - 11:30 </a:t>
            </a:r>
            <a:r>
              <a:rPr lang="en-US" sz="1600" dirty="0" smtClean="0"/>
              <a:t>AM</a:t>
            </a:r>
            <a:endParaRPr lang="en-US" sz="1600" dirty="0"/>
          </a:p>
        </p:txBody>
      </p:sp>
      <p:sp>
        <p:nvSpPr>
          <p:cNvPr id="11" name="TextBox 10"/>
          <p:cNvSpPr txBox="1"/>
          <p:nvPr/>
        </p:nvSpPr>
        <p:spPr>
          <a:xfrm>
            <a:off x="2362200" y="1622047"/>
            <a:ext cx="7239000" cy="523220"/>
          </a:xfrm>
          <a:prstGeom prst="rect">
            <a:avLst/>
          </a:prstGeom>
          <a:noFill/>
        </p:spPr>
        <p:txBody>
          <a:bodyPr wrap="square" rtlCol="0">
            <a:spAutoFit/>
          </a:bodyPr>
          <a:lstStyle/>
          <a:p>
            <a:r>
              <a:rPr lang="en-US" sz="2800" b="1" i="1" dirty="0" smtClean="0">
                <a:solidFill>
                  <a:schemeClr val="accent1">
                    <a:lumMod val="60000"/>
                    <a:lumOff val="40000"/>
                  </a:schemeClr>
                </a:solidFill>
              </a:rPr>
              <a:t>Performance Management Evaluation Tool</a:t>
            </a:r>
            <a:endParaRPr lang="en-US" sz="2800" b="1" i="1" dirty="0">
              <a:solidFill>
                <a:schemeClr val="accent1">
                  <a:lumMod val="60000"/>
                  <a:lumOff val="40000"/>
                </a:schemeClr>
              </a:solidFill>
            </a:endParaRPr>
          </a:p>
        </p:txBody>
      </p:sp>
      <p:sp>
        <p:nvSpPr>
          <p:cNvPr id="13" name="TextBox 12"/>
          <p:cNvSpPr txBox="1"/>
          <p:nvPr/>
        </p:nvSpPr>
        <p:spPr>
          <a:xfrm>
            <a:off x="440257" y="3048000"/>
            <a:ext cx="4264013" cy="1200329"/>
          </a:xfrm>
          <a:prstGeom prst="rect">
            <a:avLst/>
          </a:prstGeom>
          <a:noFill/>
        </p:spPr>
        <p:txBody>
          <a:bodyPr wrap="square" rtlCol="0">
            <a:spAutoFit/>
          </a:bodyPr>
          <a:lstStyle/>
          <a:p>
            <a:pPr algn="ctr"/>
            <a:r>
              <a:rPr lang="en-US" sz="2400" b="1" dirty="0" smtClean="0">
                <a:solidFill>
                  <a:schemeClr val="accent1">
                    <a:lumMod val="75000"/>
                  </a:schemeClr>
                </a:solidFill>
                <a:effectLst>
                  <a:outerShdw blurRad="38100" dist="38100" dir="2700000" algn="tl">
                    <a:srgbClr val="000000">
                      <a:alpha val="43137"/>
                    </a:srgbClr>
                  </a:outerShdw>
                </a:effectLst>
              </a:rPr>
              <a:t>Reporting PMET numbers</a:t>
            </a:r>
          </a:p>
          <a:p>
            <a:pPr algn="ctr"/>
            <a:r>
              <a:rPr lang="en-US" sz="2400" b="1" dirty="0" smtClean="0">
                <a:solidFill>
                  <a:schemeClr val="accent1">
                    <a:lumMod val="75000"/>
                  </a:schemeClr>
                </a:solidFill>
                <a:effectLst>
                  <a:outerShdw blurRad="38100" dist="38100" dir="2700000" algn="tl">
                    <a:srgbClr val="000000">
                      <a:alpha val="43137"/>
                    </a:srgbClr>
                  </a:outerShdw>
                </a:effectLst>
              </a:rPr>
              <a:t>in </a:t>
            </a:r>
            <a:r>
              <a:rPr lang="en-US" sz="2400" b="1" dirty="0">
                <a:solidFill>
                  <a:schemeClr val="accent1">
                    <a:lumMod val="75000"/>
                  </a:schemeClr>
                </a:solidFill>
                <a:effectLst>
                  <a:outerShdw blurRad="38100" dist="38100" dir="2700000" algn="tl">
                    <a:srgbClr val="000000">
                      <a:alpha val="43137"/>
                    </a:srgbClr>
                  </a:outerShdw>
                </a:effectLst>
              </a:rPr>
              <a:t>t</a:t>
            </a:r>
            <a:r>
              <a:rPr lang="en-US" sz="2400" b="1" dirty="0" smtClean="0">
                <a:solidFill>
                  <a:schemeClr val="accent1">
                    <a:lumMod val="75000"/>
                  </a:schemeClr>
                </a:solidFill>
                <a:effectLst>
                  <a:outerShdw blurRad="38100" dist="38100" dir="2700000" algn="tl">
                    <a:srgbClr val="000000">
                      <a:alpha val="43137"/>
                    </a:srgbClr>
                  </a:outerShdw>
                </a:effectLst>
              </a:rPr>
              <a:t>he context of</a:t>
            </a:r>
          </a:p>
          <a:p>
            <a:pPr algn="ctr"/>
            <a:r>
              <a:rPr lang="en-US" sz="2400" b="1" dirty="0" smtClean="0">
                <a:solidFill>
                  <a:schemeClr val="accent1">
                    <a:lumMod val="75000"/>
                  </a:schemeClr>
                </a:solidFill>
                <a:effectLst>
                  <a:outerShdw blurRad="38100" dist="38100" dir="2700000" algn="tl">
                    <a:srgbClr val="000000">
                      <a:alpha val="43137"/>
                    </a:srgbClr>
                  </a:outerShdw>
                </a:effectLst>
              </a:rPr>
              <a:t>Foster Care Redesign</a:t>
            </a:r>
            <a:endParaRPr lang="en-US" sz="2400" b="1" dirty="0">
              <a:solidFill>
                <a:schemeClr val="accent1">
                  <a:lumMod val="75000"/>
                </a:schemeClr>
              </a:solidFill>
              <a:effectLst>
                <a:outerShdw blurRad="38100" dist="38100" dir="2700000" algn="tl">
                  <a:srgbClr val="000000">
                    <a:alpha val="43137"/>
                  </a:srgbClr>
                </a:outerShdw>
              </a:effectLst>
            </a:endParaRPr>
          </a:p>
        </p:txBody>
      </p:sp>
      <p:sp>
        <p:nvSpPr>
          <p:cNvPr id="14" name="TextBox 13"/>
          <p:cNvSpPr txBox="1"/>
          <p:nvPr/>
        </p:nvSpPr>
        <p:spPr>
          <a:xfrm>
            <a:off x="408680" y="5630578"/>
            <a:ext cx="4264011" cy="584775"/>
          </a:xfrm>
          <a:prstGeom prst="rect">
            <a:avLst/>
          </a:prstGeom>
          <a:noFill/>
        </p:spPr>
        <p:txBody>
          <a:bodyPr wrap="square" rtlCol="0">
            <a:spAutoFit/>
          </a:bodyPr>
          <a:lstStyle/>
          <a:p>
            <a:pPr algn="ctr"/>
            <a:r>
              <a:rPr lang="en-US" sz="1600" b="1" i="1" dirty="0" smtClean="0">
                <a:solidFill>
                  <a:schemeClr val="tx2"/>
                </a:solidFill>
              </a:rPr>
              <a:t>Ask questions at any time</a:t>
            </a:r>
          </a:p>
          <a:p>
            <a:pPr algn="ctr"/>
            <a:r>
              <a:rPr lang="en-US" sz="1600" b="1" i="1" dirty="0" smtClean="0">
                <a:solidFill>
                  <a:schemeClr val="tx2"/>
                </a:solidFill>
              </a:rPr>
              <a:t>during the presentation</a:t>
            </a:r>
            <a:endParaRPr lang="en-US" sz="1600" b="1" i="1" dirty="0" smtClean="0">
              <a:solidFill>
                <a:schemeClr val="tx2"/>
              </a:solidFill>
              <a:effectLst/>
            </a:endParaRPr>
          </a:p>
        </p:txBody>
      </p:sp>
      <p:cxnSp>
        <p:nvCxnSpPr>
          <p:cNvPr id="15" name="Straight Connector 14"/>
          <p:cNvCxnSpPr>
            <a:stCxn id="2" idx="0"/>
            <a:endCxn id="2" idx="2"/>
          </p:cNvCxnSpPr>
          <p:nvPr/>
        </p:nvCxnSpPr>
        <p:spPr>
          <a:xfrm>
            <a:off x="4572000" y="2514600"/>
            <a:ext cx="0" cy="3886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85307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348532" y="385302"/>
            <a:ext cx="8607022" cy="1214898"/>
          </a:xfrm>
          <a:prstGeom prst="rect">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2" name="TextBox 1"/>
          <p:cNvSpPr txBox="1"/>
          <p:nvPr/>
        </p:nvSpPr>
        <p:spPr>
          <a:xfrm>
            <a:off x="2112032" y="2455327"/>
            <a:ext cx="1324786" cy="369332"/>
          </a:xfrm>
          <a:prstGeom prst="rect">
            <a:avLst/>
          </a:prstGeom>
          <a:noFill/>
        </p:spPr>
        <p:txBody>
          <a:bodyPr wrap="none" rtlCol="0">
            <a:spAutoFit/>
          </a:bodyPr>
          <a:lstStyle/>
          <a:p>
            <a:r>
              <a:rPr lang="en-US" i="1" dirty="0" smtClean="0">
                <a:solidFill>
                  <a:schemeClr val="accent1">
                    <a:lumMod val="60000"/>
                    <a:lumOff val="40000"/>
                  </a:schemeClr>
                </a:solidFill>
              </a:rPr>
              <a:t>(numerator)</a:t>
            </a:r>
            <a:endParaRPr lang="en-US" i="1" dirty="0">
              <a:solidFill>
                <a:schemeClr val="accent1">
                  <a:lumMod val="60000"/>
                  <a:lumOff val="40000"/>
                </a:schemeClr>
              </a:solidFill>
            </a:endParaRPr>
          </a:p>
        </p:txBody>
      </p:sp>
      <p:sp>
        <p:nvSpPr>
          <p:cNvPr id="7" name="TextBox 6"/>
          <p:cNvSpPr txBox="1"/>
          <p:nvPr/>
        </p:nvSpPr>
        <p:spPr>
          <a:xfrm>
            <a:off x="6455432" y="4217208"/>
            <a:ext cx="1536383" cy="369332"/>
          </a:xfrm>
          <a:prstGeom prst="rect">
            <a:avLst/>
          </a:prstGeom>
          <a:noFill/>
        </p:spPr>
        <p:txBody>
          <a:bodyPr wrap="none" rtlCol="0">
            <a:spAutoFit/>
          </a:bodyPr>
          <a:lstStyle/>
          <a:p>
            <a:r>
              <a:rPr lang="en-US" i="1" dirty="0" smtClean="0">
                <a:solidFill>
                  <a:schemeClr val="accent1">
                    <a:lumMod val="60000"/>
                    <a:lumOff val="40000"/>
                  </a:schemeClr>
                </a:solidFill>
              </a:rPr>
              <a:t>(denominator)</a:t>
            </a:r>
            <a:endParaRPr lang="en-US" i="1" dirty="0">
              <a:solidFill>
                <a:schemeClr val="accent1">
                  <a:lumMod val="60000"/>
                  <a:lumOff val="40000"/>
                </a:schemeClr>
              </a:solidFill>
            </a:endParaRPr>
          </a:p>
        </p:txBody>
      </p:sp>
      <p:sp>
        <p:nvSpPr>
          <p:cNvPr id="10" name="TextBox 9"/>
          <p:cNvSpPr txBox="1"/>
          <p:nvPr/>
        </p:nvSpPr>
        <p:spPr>
          <a:xfrm>
            <a:off x="4953000" y="4173274"/>
            <a:ext cx="2245090" cy="461665"/>
          </a:xfrm>
          <a:prstGeom prst="rect">
            <a:avLst/>
          </a:prstGeom>
          <a:noFill/>
        </p:spPr>
        <p:txBody>
          <a:bodyPr wrap="square" rtlCol="0">
            <a:spAutoFit/>
          </a:bodyPr>
          <a:lstStyle/>
          <a:p>
            <a:r>
              <a:rPr lang="en-US" sz="2400" b="1" i="1" dirty="0" smtClean="0">
                <a:solidFill>
                  <a:schemeClr val="accent1">
                    <a:lumMod val="75000"/>
                  </a:schemeClr>
                </a:solidFill>
              </a:rPr>
              <a:t>Question 8</a:t>
            </a:r>
            <a:endParaRPr lang="en-US" sz="2400" b="1" i="1" dirty="0">
              <a:solidFill>
                <a:schemeClr val="accent1">
                  <a:lumMod val="75000"/>
                </a:schemeClr>
              </a:solidFill>
            </a:endParaRPr>
          </a:p>
        </p:txBody>
      </p:sp>
      <p:sp>
        <p:nvSpPr>
          <p:cNvPr id="11" name="TextBox 10"/>
          <p:cNvSpPr txBox="1"/>
          <p:nvPr/>
        </p:nvSpPr>
        <p:spPr>
          <a:xfrm>
            <a:off x="609600" y="2411393"/>
            <a:ext cx="2245090" cy="461665"/>
          </a:xfrm>
          <a:prstGeom prst="rect">
            <a:avLst/>
          </a:prstGeom>
          <a:noFill/>
        </p:spPr>
        <p:txBody>
          <a:bodyPr wrap="square" rtlCol="0">
            <a:spAutoFit/>
          </a:bodyPr>
          <a:lstStyle/>
          <a:p>
            <a:r>
              <a:rPr lang="en-US" sz="2400" b="1" i="1" dirty="0" smtClean="0">
                <a:solidFill>
                  <a:schemeClr val="accent1">
                    <a:lumMod val="75000"/>
                  </a:schemeClr>
                </a:solidFill>
              </a:rPr>
              <a:t>Question 9</a:t>
            </a:r>
            <a:endParaRPr lang="en-US" sz="2400" b="1" i="1" dirty="0">
              <a:solidFill>
                <a:schemeClr val="accent1">
                  <a:lumMod val="75000"/>
                </a:schemeClr>
              </a:solidFill>
            </a:endParaRPr>
          </a:p>
        </p:txBody>
      </p:sp>
      <p:cxnSp>
        <p:nvCxnSpPr>
          <p:cNvPr id="8" name="Straight Connector 7"/>
          <p:cNvCxnSpPr/>
          <p:nvPr/>
        </p:nvCxnSpPr>
        <p:spPr>
          <a:xfrm flipV="1">
            <a:off x="1129979" y="2409468"/>
            <a:ext cx="6572410" cy="3229332"/>
          </a:xfrm>
          <a:prstGeom prst="line">
            <a:avLst/>
          </a:prstGeom>
          <a:ln w="76200" cap="rnd"/>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20458" y="404190"/>
            <a:ext cx="1419043" cy="461665"/>
          </a:xfrm>
          <a:prstGeom prst="rect">
            <a:avLst/>
          </a:prstGeom>
          <a:noFill/>
        </p:spPr>
        <p:txBody>
          <a:bodyPr wrap="none" rtlCol="0">
            <a:spAutoFit/>
          </a:bodyPr>
          <a:lstStyle/>
          <a:p>
            <a:r>
              <a:rPr lang="en-US" sz="2400" dirty="0" smtClean="0">
                <a:solidFill>
                  <a:schemeClr val="bg1"/>
                </a:solidFill>
              </a:rPr>
              <a:t>Outcome:</a:t>
            </a:r>
            <a:endParaRPr lang="en-US" sz="2400" dirty="0">
              <a:solidFill>
                <a:schemeClr val="bg1"/>
              </a:solidFill>
            </a:endParaRPr>
          </a:p>
        </p:txBody>
      </p:sp>
      <p:sp>
        <p:nvSpPr>
          <p:cNvPr id="15" name="TextBox 14"/>
          <p:cNvSpPr txBox="1"/>
          <p:nvPr/>
        </p:nvSpPr>
        <p:spPr>
          <a:xfrm>
            <a:off x="427450" y="725269"/>
            <a:ext cx="6877332" cy="646331"/>
          </a:xfrm>
          <a:prstGeom prst="rect">
            <a:avLst/>
          </a:prstGeom>
          <a:noFill/>
        </p:spPr>
        <p:txBody>
          <a:bodyPr wrap="none" rtlCol="0">
            <a:spAutoFit/>
          </a:bodyPr>
          <a:lstStyle/>
          <a:p>
            <a:r>
              <a:rPr lang="en-US" sz="3600" b="1" dirty="0" smtClean="0">
                <a:solidFill>
                  <a:schemeClr val="tx2"/>
                </a:solidFill>
              </a:rPr>
              <a:t>Children/youth participate in court</a:t>
            </a:r>
            <a:endParaRPr lang="en-US" sz="3600" b="1" dirty="0">
              <a:solidFill>
                <a:schemeClr val="tx2"/>
              </a:solidFill>
            </a:endParaRPr>
          </a:p>
        </p:txBody>
      </p:sp>
      <p:sp>
        <p:nvSpPr>
          <p:cNvPr id="3" name="Rectangle 2"/>
          <p:cNvSpPr/>
          <p:nvPr/>
        </p:nvSpPr>
        <p:spPr>
          <a:xfrm>
            <a:off x="609600" y="2903187"/>
            <a:ext cx="4572000" cy="646331"/>
          </a:xfrm>
          <a:prstGeom prst="rect">
            <a:avLst/>
          </a:prstGeom>
        </p:spPr>
        <p:txBody>
          <a:bodyPr>
            <a:spAutoFit/>
          </a:bodyPr>
          <a:lstStyle/>
          <a:p>
            <a:r>
              <a:rPr lang="en-US" dirty="0"/>
              <a:t>How many of the hearings in question #8 were attended by the child/youth?</a:t>
            </a:r>
          </a:p>
        </p:txBody>
      </p:sp>
      <p:sp>
        <p:nvSpPr>
          <p:cNvPr id="6" name="Rectangle 5"/>
          <p:cNvSpPr/>
          <p:nvPr/>
        </p:nvSpPr>
        <p:spPr>
          <a:xfrm>
            <a:off x="3937013" y="4724400"/>
            <a:ext cx="4572000" cy="1200329"/>
          </a:xfrm>
          <a:prstGeom prst="rect">
            <a:avLst/>
          </a:prstGeom>
        </p:spPr>
        <p:txBody>
          <a:bodyPr>
            <a:spAutoFit/>
          </a:bodyPr>
          <a:lstStyle/>
          <a:p>
            <a:r>
              <a:rPr lang="en-US" dirty="0"/>
              <a:t>How many court hearings were held during the quarter being reported for children/youth in the care of the Contractor who were age 10 or older at the time of the hearing?</a:t>
            </a:r>
          </a:p>
        </p:txBody>
      </p:sp>
    </p:spTree>
    <p:extLst>
      <p:ext uri="{BB962C8B-B14F-4D97-AF65-F5344CB8AC3E}">
        <p14:creationId xmlns:p14="http://schemas.microsoft.com/office/powerpoint/2010/main" val="3262488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3341764" y="1676400"/>
            <a:ext cx="1828800" cy="3886200"/>
          </a:xfrm>
          <a:prstGeom prst="rect">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15" name="Rectangle 14"/>
          <p:cNvSpPr/>
          <p:nvPr/>
        </p:nvSpPr>
        <p:spPr>
          <a:xfrm>
            <a:off x="6096000" y="1676400"/>
            <a:ext cx="1828800" cy="3886200"/>
          </a:xfrm>
          <a:prstGeom prst="rect">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pic>
        <p:nvPicPr>
          <p:cNvPr id="9" name="Picture 8" descr="ocokwebbanner-0229"/>
          <p:cNvPicPr>
            <a:picLocks noGrp="1" noChangeAspect="1"/>
          </p:cNvPicPr>
          <p:nvPr isPhoto="1"/>
        </p:nvPicPr>
        <p:blipFill>
          <a:blip r:embed="rId2" cstate="print">
            <a:lum/>
            <a:extLst>
              <a:ext uri="{28A0092B-C50C-407E-A947-70E740481C1C}">
                <a14:useLocalDpi xmlns:a14="http://schemas.microsoft.com/office/drawing/2010/main" val="0"/>
              </a:ext>
            </a:extLst>
          </a:blip>
          <a:stretch>
            <a:fillRect/>
          </a:stretch>
        </p:blipFill>
        <p:spPr>
          <a:xfrm>
            <a:off x="0" y="-23553"/>
            <a:ext cx="9144000" cy="1421450"/>
          </a:xfrm>
          <a:prstGeom prst="rect">
            <a:avLst/>
          </a:prstGeom>
          <a:noFill/>
          <a:ln>
            <a:noFill/>
          </a:ln>
        </p:spPr>
      </p:pic>
      <p:sp>
        <p:nvSpPr>
          <p:cNvPr id="2" name="TextBox 1"/>
          <p:cNvSpPr txBox="1"/>
          <p:nvPr/>
        </p:nvSpPr>
        <p:spPr>
          <a:xfrm>
            <a:off x="3429000" y="2971800"/>
            <a:ext cx="1600200" cy="369332"/>
          </a:xfrm>
          <a:prstGeom prst="rect">
            <a:avLst/>
          </a:prstGeom>
          <a:noFill/>
        </p:spPr>
        <p:txBody>
          <a:bodyPr wrap="square" rtlCol="0">
            <a:spAutoFit/>
          </a:bodyPr>
          <a:lstStyle/>
          <a:p>
            <a:pPr algn="ctr"/>
            <a:r>
              <a:rPr lang="en-US" b="1" dirty="0" smtClean="0">
                <a:solidFill>
                  <a:srgbClr val="C00000"/>
                </a:solidFill>
              </a:rPr>
              <a:t>DFPS</a:t>
            </a:r>
            <a:endParaRPr lang="en-US" b="1" dirty="0">
              <a:solidFill>
                <a:srgbClr val="C00000"/>
              </a:solidFill>
            </a:endParaRPr>
          </a:p>
        </p:txBody>
      </p:sp>
      <p:sp>
        <p:nvSpPr>
          <p:cNvPr id="16" name="Content Placeholder 7"/>
          <p:cNvSpPr txBox="1">
            <a:spLocks/>
          </p:cNvSpPr>
          <p:nvPr/>
        </p:nvSpPr>
        <p:spPr>
          <a:xfrm>
            <a:off x="3341764" y="1748289"/>
            <a:ext cx="1815860" cy="979097"/>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Legacy</a:t>
            </a:r>
          </a:p>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System</a:t>
            </a:r>
          </a:p>
        </p:txBody>
      </p:sp>
      <p:sp>
        <p:nvSpPr>
          <p:cNvPr id="17" name="Content Placeholder 7"/>
          <p:cNvSpPr txBox="1">
            <a:spLocks/>
          </p:cNvSpPr>
          <p:nvPr/>
        </p:nvSpPr>
        <p:spPr>
          <a:xfrm>
            <a:off x="6108940" y="1764103"/>
            <a:ext cx="1815860" cy="979097"/>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SSCC</a:t>
            </a:r>
          </a:p>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System</a:t>
            </a:r>
          </a:p>
        </p:txBody>
      </p:sp>
      <p:sp>
        <p:nvSpPr>
          <p:cNvPr id="4" name="TextBox 3"/>
          <p:cNvSpPr txBox="1"/>
          <p:nvPr/>
        </p:nvSpPr>
        <p:spPr>
          <a:xfrm>
            <a:off x="76200" y="2895600"/>
            <a:ext cx="3352800" cy="461665"/>
          </a:xfrm>
          <a:prstGeom prst="rect">
            <a:avLst/>
          </a:prstGeom>
          <a:noFill/>
        </p:spPr>
        <p:txBody>
          <a:bodyPr wrap="square" rtlCol="0">
            <a:spAutoFit/>
          </a:bodyPr>
          <a:lstStyle/>
          <a:p>
            <a:r>
              <a:rPr lang="en-US" sz="2400" b="1" i="1" dirty="0" smtClean="0">
                <a:solidFill>
                  <a:schemeClr val="accent1">
                    <a:lumMod val="75000"/>
                  </a:schemeClr>
                </a:solidFill>
              </a:rPr>
              <a:t>Children placed by …</a:t>
            </a:r>
            <a:endParaRPr lang="en-US" sz="2400" b="1" i="1" dirty="0">
              <a:solidFill>
                <a:schemeClr val="accent1">
                  <a:lumMod val="75000"/>
                </a:schemeClr>
              </a:solidFill>
            </a:endParaRPr>
          </a:p>
        </p:txBody>
      </p:sp>
      <p:sp>
        <p:nvSpPr>
          <p:cNvPr id="18" name="TextBox 17"/>
          <p:cNvSpPr txBox="1"/>
          <p:nvPr/>
        </p:nvSpPr>
        <p:spPr>
          <a:xfrm>
            <a:off x="6210300" y="2971800"/>
            <a:ext cx="1600200" cy="369332"/>
          </a:xfrm>
          <a:prstGeom prst="rect">
            <a:avLst/>
          </a:prstGeom>
          <a:noFill/>
        </p:spPr>
        <p:txBody>
          <a:bodyPr wrap="square" rtlCol="0">
            <a:spAutoFit/>
          </a:bodyPr>
          <a:lstStyle/>
          <a:p>
            <a:pPr algn="ctr"/>
            <a:r>
              <a:rPr lang="en-US" b="1" dirty="0" smtClean="0">
                <a:solidFill>
                  <a:srgbClr val="C00000"/>
                </a:solidFill>
              </a:rPr>
              <a:t>OC-OK</a:t>
            </a:r>
            <a:endParaRPr lang="en-US" b="1" dirty="0">
              <a:solidFill>
                <a:srgbClr val="C00000"/>
              </a:solidFill>
            </a:endParaRPr>
          </a:p>
        </p:txBody>
      </p:sp>
      <p:sp>
        <p:nvSpPr>
          <p:cNvPr id="12" name="TextBox 11"/>
          <p:cNvSpPr txBox="1"/>
          <p:nvPr/>
        </p:nvSpPr>
        <p:spPr>
          <a:xfrm>
            <a:off x="76200" y="3810000"/>
            <a:ext cx="3657600" cy="461665"/>
          </a:xfrm>
          <a:prstGeom prst="rect">
            <a:avLst/>
          </a:prstGeom>
          <a:noFill/>
        </p:spPr>
        <p:txBody>
          <a:bodyPr wrap="square" rtlCol="0">
            <a:spAutoFit/>
          </a:bodyPr>
          <a:lstStyle/>
          <a:p>
            <a:r>
              <a:rPr lang="en-US" sz="2400" b="1" i="1" dirty="0" smtClean="0">
                <a:solidFill>
                  <a:schemeClr val="accent1">
                    <a:lumMod val="75000"/>
                  </a:schemeClr>
                </a:solidFill>
              </a:rPr>
              <a:t>Report PMET data in …</a:t>
            </a:r>
            <a:endParaRPr lang="en-US" sz="2400" b="1" i="1" dirty="0">
              <a:solidFill>
                <a:schemeClr val="accent1">
                  <a:lumMod val="75000"/>
                </a:schemeClr>
              </a:solidFill>
            </a:endParaRPr>
          </a:p>
        </p:txBody>
      </p:sp>
      <p:sp>
        <p:nvSpPr>
          <p:cNvPr id="13" name="TextBox 12"/>
          <p:cNvSpPr txBox="1"/>
          <p:nvPr/>
        </p:nvSpPr>
        <p:spPr>
          <a:xfrm>
            <a:off x="3429000" y="3856166"/>
            <a:ext cx="1600200" cy="369332"/>
          </a:xfrm>
          <a:prstGeom prst="rect">
            <a:avLst/>
          </a:prstGeom>
          <a:noFill/>
        </p:spPr>
        <p:txBody>
          <a:bodyPr wrap="square" rtlCol="0">
            <a:spAutoFit/>
          </a:bodyPr>
          <a:lstStyle/>
          <a:p>
            <a:pPr algn="ctr"/>
            <a:r>
              <a:rPr lang="en-US" b="1" dirty="0" smtClean="0">
                <a:solidFill>
                  <a:srgbClr val="C00000"/>
                </a:solidFill>
              </a:rPr>
              <a:t>PMET system</a:t>
            </a:r>
            <a:endParaRPr lang="en-US" b="1" dirty="0">
              <a:solidFill>
                <a:srgbClr val="C00000"/>
              </a:solidFill>
            </a:endParaRPr>
          </a:p>
        </p:txBody>
      </p:sp>
      <p:sp>
        <p:nvSpPr>
          <p:cNvPr id="14" name="TextBox 13"/>
          <p:cNvSpPr txBox="1"/>
          <p:nvPr/>
        </p:nvSpPr>
        <p:spPr>
          <a:xfrm>
            <a:off x="6210300" y="3856166"/>
            <a:ext cx="1600200" cy="369332"/>
          </a:xfrm>
          <a:prstGeom prst="rect">
            <a:avLst/>
          </a:prstGeom>
          <a:noFill/>
        </p:spPr>
        <p:txBody>
          <a:bodyPr wrap="square" rtlCol="0">
            <a:spAutoFit/>
          </a:bodyPr>
          <a:lstStyle/>
          <a:p>
            <a:pPr algn="ctr"/>
            <a:r>
              <a:rPr lang="en-US" b="1" dirty="0" err="1" smtClean="0">
                <a:solidFill>
                  <a:srgbClr val="C00000"/>
                </a:solidFill>
              </a:rPr>
              <a:t>Evolv</a:t>
            </a:r>
            <a:endParaRPr lang="en-US" b="1" dirty="0">
              <a:solidFill>
                <a:srgbClr val="C00000"/>
              </a:solidFill>
            </a:endParaRPr>
          </a:p>
        </p:txBody>
      </p:sp>
      <p:sp>
        <p:nvSpPr>
          <p:cNvPr id="21" name="TextBox 20"/>
          <p:cNvSpPr txBox="1"/>
          <p:nvPr/>
        </p:nvSpPr>
        <p:spPr>
          <a:xfrm>
            <a:off x="76200" y="4724400"/>
            <a:ext cx="3657600" cy="461665"/>
          </a:xfrm>
          <a:prstGeom prst="rect">
            <a:avLst/>
          </a:prstGeom>
          <a:noFill/>
        </p:spPr>
        <p:txBody>
          <a:bodyPr wrap="square" rtlCol="0">
            <a:spAutoFit/>
          </a:bodyPr>
          <a:lstStyle/>
          <a:p>
            <a:r>
              <a:rPr lang="en-US" sz="2400" b="1" i="1" dirty="0" smtClean="0">
                <a:solidFill>
                  <a:schemeClr val="accent1">
                    <a:lumMod val="75000"/>
                  </a:schemeClr>
                </a:solidFill>
              </a:rPr>
              <a:t>Submission deadline</a:t>
            </a:r>
            <a:endParaRPr lang="en-US" sz="2400" b="1" i="1" dirty="0">
              <a:solidFill>
                <a:schemeClr val="accent1">
                  <a:lumMod val="75000"/>
                </a:schemeClr>
              </a:solidFill>
            </a:endParaRPr>
          </a:p>
        </p:txBody>
      </p:sp>
      <p:sp>
        <p:nvSpPr>
          <p:cNvPr id="22" name="TextBox 21"/>
          <p:cNvSpPr txBox="1"/>
          <p:nvPr/>
        </p:nvSpPr>
        <p:spPr>
          <a:xfrm>
            <a:off x="3429000" y="4724400"/>
            <a:ext cx="1600200" cy="800219"/>
          </a:xfrm>
          <a:prstGeom prst="rect">
            <a:avLst/>
          </a:prstGeom>
          <a:noFill/>
        </p:spPr>
        <p:txBody>
          <a:bodyPr wrap="square" rtlCol="0">
            <a:spAutoFit/>
          </a:bodyPr>
          <a:lstStyle/>
          <a:p>
            <a:pPr algn="ctr"/>
            <a:r>
              <a:rPr lang="en-US" b="1" dirty="0" smtClean="0">
                <a:solidFill>
                  <a:srgbClr val="C00000"/>
                </a:solidFill>
              </a:rPr>
              <a:t>Dec 30</a:t>
            </a:r>
          </a:p>
          <a:p>
            <a:pPr algn="ctr"/>
            <a:r>
              <a:rPr lang="en-US" sz="1400" b="1" i="1" dirty="0" smtClean="0">
                <a:solidFill>
                  <a:srgbClr val="C00000"/>
                </a:solidFill>
              </a:rPr>
              <a:t>30 days after end of quarter</a:t>
            </a:r>
            <a:endParaRPr lang="en-US" sz="1400" b="1" i="1" dirty="0">
              <a:solidFill>
                <a:srgbClr val="C00000"/>
              </a:solidFill>
            </a:endParaRPr>
          </a:p>
        </p:txBody>
      </p:sp>
      <p:sp>
        <p:nvSpPr>
          <p:cNvPr id="24" name="TextBox 23"/>
          <p:cNvSpPr txBox="1"/>
          <p:nvPr/>
        </p:nvSpPr>
        <p:spPr>
          <a:xfrm>
            <a:off x="6216770" y="4724400"/>
            <a:ext cx="1600200" cy="800219"/>
          </a:xfrm>
          <a:prstGeom prst="rect">
            <a:avLst/>
          </a:prstGeom>
          <a:noFill/>
        </p:spPr>
        <p:txBody>
          <a:bodyPr wrap="square" rtlCol="0">
            <a:spAutoFit/>
          </a:bodyPr>
          <a:lstStyle/>
          <a:p>
            <a:pPr algn="ctr"/>
            <a:r>
              <a:rPr lang="en-US" b="1" dirty="0" smtClean="0">
                <a:solidFill>
                  <a:srgbClr val="C00000"/>
                </a:solidFill>
              </a:rPr>
              <a:t>Dec 15</a:t>
            </a:r>
          </a:p>
          <a:p>
            <a:pPr algn="ctr"/>
            <a:r>
              <a:rPr lang="en-US" sz="1400" b="1" i="1" dirty="0" smtClean="0">
                <a:solidFill>
                  <a:srgbClr val="C00000"/>
                </a:solidFill>
              </a:rPr>
              <a:t>15 days after end of quarter</a:t>
            </a:r>
            <a:endParaRPr lang="en-US" sz="1400" b="1" i="1" dirty="0">
              <a:solidFill>
                <a:srgbClr val="C00000"/>
              </a:solidFill>
            </a:endParaRPr>
          </a:p>
        </p:txBody>
      </p:sp>
    </p:spTree>
    <p:extLst>
      <p:ext uri="{BB962C8B-B14F-4D97-AF65-F5344CB8AC3E}">
        <p14:creationId xmlns:p14="http://schemas.microsoft.com/office/powerpoint/2010/main" val="34537837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3341764" y="1676400"/>
            <a:ext cx="1828800" cy="3886200"/>
          </a:xfrm>
          <a:prstGeom prst="rect">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15" name="Rectangle 14"/>
          <p:cNvSpPr/>
          <p:nvPr/>
        </p:nvSpPr>
        <p:spPr>
          <a:xfrm>
            <a:off x="6096000" y="1676400"/>
            <a:ext cx="1828800" cy="3886200"/>
          </a:xfrm>
          <a:prstGeom prst="rect">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pic>
        <p:nvPicPr>
          <p:cNvPr id="9" name="Picture 8" descr="ocokwebbanner-0229"/>
          <p:cNvPicPr>
            <a:picLocks noGrp="1" noChangeAspect="1"/>
          </p:cNvPicPr>
          <p:nvPr isPhoto="1"/>
        </p:nvPicPr>
        <p:blipFill>
          <a:blip r:embed="rId2" cstate="print">
            <a:lum/>
            <a:extLst>
              <a:ext uri="{28A0092B-C50C-407E-A947-70E740481C1C}">
                <a14:useLocalDpi xmlns:a14="http://schemas.microsoft.com/office/drawing/2010/main" val="0"/>
              </a:ext>
            </a:extLst>
          </a:blip>
          <a:stretch>
            <a:fillRect/>
          </a:stretch>
        </p:blipFill>
        <p:spPr>
          <a:xfrm>
            <a:off x="0" y="-23553"/>
            <a:ext cx="9144000" cy="1421450"/>
          </a:xfrm>
          <a:prstGeom prst="rect">
            <a:avLst/>
          </a:prstGeom>
          <a:noFill/>
          <a:ln>
            <a:noFill/>
          </a:ln>
        </p:spPr>
      </p:pic>
      <p:sp>
        <p:nvSpPr>
          <p:cNvPr id="2" name="TextBox 1"/>
          <p:cNvSpPr txBox="1"/>
          <p:nvPr/>
        </p:nvSpPr>
        <p:spPr>
          <a:xfrm>
            <a:off x="3429000" y="2971800"/>
            <a:ext cx="1600200" cy="1200329"/>
          </a:xfrm>
          <a:prstGeom prst="rect">
            <a:avLst/>
          </a:prstGeom>
          <a:noFill/>
        </p:spPr>
        <p:txBody>
          <a:bodyPr wrap="square" rtlCol="0">
            <a:spAutoFit/>
          </a:bodyPr>
          <a:lstStyle/>
          <a:p>
            <a:pPr algn="ctr"/>
            <a:r>
              <a:rPr lang="en-US" dirty="0" smtClean="0"/>
              <a:t>Count them up until the date of their transfer</a:t>
            </a:r>
            <a:endParaRPr lang="en-US" dirty="0"/>
          </a:p>
        </p:txBody>
      </p:sp>
      <p:sp>
        <p:nvSpPr>
          <p:cNvPr id="16" name="Content Placeholder 7"/>
          <p:cNvSpPr txBox="1">
            <a:spLocks/>
          </p:cNvSpPr>
          <p:nvPr/>
        </p:nvSpPr>
        <p:spPr>
          <a:xfrm>
            <a:off x="3341764" y="1748289"/>
            <a:ext cx="1815860" cy="979097"/>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Legacy</a:t>
            </a:r>
          </a:p>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System</a:t>
            </a:r>
          </a:p>
        </p:txBody>
      </p:sp>
      <p:sp>
        <p:nvSpPr>
          <p:cNvPr id="17" name="Content Placeholder 7"/>
          <p:cNvSpPr txBox="1">
            <a:spLocks/>
          </p:cNvSpPr>
          <p:nvPr/>
        </p:nvSpPr>
        <p:spPr>
          <a:xfrm>
            <a:off x="6108940" y="1764103"/>
            <a:ext cx="1815860" cy="979097"/>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SSCC</a:t>
            </a:r>
          </a:p>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System</a:t>
            </a:r>
          </a:p>
        </p:txBody>
      </p:sp>
      <p:sp>
        <p:nvSpPr>
          <p:cNvPr id="3" name="Right Arrow 2"/>
          <p:cNvSpPr/>
          <p:nvPr/>
        </p:nvSpPr>
        <p:spPr>
          <a:xfrm>
            <a:off x="4956659" y="4153198"/>
            <a:ext cx="1501690" cy="1104602"/>
          </a:xfrm>
          <a:prstGeom prst="rightArrow">
            <a:avLst/>
          </a:prstGeom>
          <a:solidFill>
            <a:srgbClr val="FFC000"/>
          </a:solidFill>
          <a:effectLst>
            <a:outerShdw blurRad="50800" dist="38100" dir="2700000" algn="tl" rotWithShape="0">
              <a:prstClr val="black">
                <a:alpha val="40000"/>
              </a:prstClr>
            </a:outerShdw>
          </a:effectLst>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4" name="TextBox 3"/>
          <p:cNvSpPr txBox="1"/>
          <p:nvPr/>
        </p:nvSpPr>
        <p:spPr>
          <a:xfrm>
            <a:off x="228600" y="2895600"/>
            <a:ext cx="2766972" cy="2062103"/>
          </a:xfrm>
          <a:prstGeom prst="rect">
            <a:avLst/>
          </a:prstGeom>
          <a:noFill/>
        </p:spPr>
        <p:txBody>
          <a:bodyPr wrap="square" rtlCol="0">
            <a:spAutoFit/>
          </a:bodyPr>
          <a:lstStyle/>
          <a:p>
            <a:r>
              <a:rPr lang="en-US" sz="3200" b="1" i="1" dirty="0" smtClean="0">
                <a:solidFill>
                  <a:schemeClr val="accent1">
                    <a:lumMod val="75000"/>
                  </a:schemeClr>
                </a:solidFill>
              </a:rPr>
              <a:t>What happens when a child transfers to the SSCC?</a:t>
            </a:r>
            <a:endParaRPr lang="en-US" sz="3200" b="1" i="1" dirty="0">
              <a:solidFill>
                <a:schemeClr val="accent1">
                  <a:lumMod val="75000"/>
                </a:schemeClr>
              </a:solidFill>
            </a:endParaRPr>
          </a:p>
        </p:txBody>
      </p:sp>
      <p:sp>
        <p:nvSpPr>
          <p:cNvPr id="18" name="TextBox 17"/>
          <p:cNvSpPr txBox="1"/>
          <p:nvPr/>
        </p:nvSpPr>
        <p:spPr>
          <a:xfrm>
            <a:off x="6210300" y="2971800"/>
            <a:ext cx="1600200" cy="1200329"/>
          </a:xfrm>
          <a:prstGeom prst="rect">
            <a:avLst/>
          </a:prstGeom>
          <a:noFill/>
        </p:spPr>
        <p:txBody>
          <a:bodyPr wrap="square" rtlCol="0">
            <a:spAutoFit/>
          </a:bodyPr>
          <a:lstStyle/>
          <a:p>
            <a:pPr algn="ctr"/>
            <a:r>
              <a:rPr lang="en-US" dirty="0" smtClean="0"/>
              <a:t>Count them after the date of their transfer</a:t>
            </a:r>
            <a:endParaRPr lang="en-US" dirty="0"/>
          </a:p>
        </p:txBody>
      </p:sp>
      <p:sp>
        <p:nvSpPr>
          <p:cNvPr id="20" name="TextBox 19"/>
          <p:cNvSpPr txBox="1"/>
          <p:nvPr/>
        </p:nvSpPr>
        <p:spPr>
          <a:xfrm>
            <a:off x="304800" y="5802868"/>
            <a:ext cx="7620000" cy="646331"/>
          </a:xfrm>
          <a:prstGeom prst="rect">
            <a:avLst/>
          </a:prstGeom>
          <a:noFill/>
        </p:spPr>
        <p:txBody>
          <a:bodyPr wrap="square" rtlCol="0">
            <a:spAutoFit/>
          </a:bodyPr>
          <a:lstStyle/>
          <a:p>
            <a:r>
              <a:rPr lang="en-US" dirty="0" smtClean="0"/>
              <a:t>This means the child will be counted in both systems during the reporting period he or she transfers </a:t>
            </a:r>
            <a:r>
              <a:rPr lang="en-US" sz="1200" dirty="0" smtClean="0"/>
              <a:t>(unless he or she transfers on the first or last day of the reporting period).</a:t>
            </a:r>
            <a:endParaRPr lang="en-US" sz="1200" dirty="0"/>
          </a:p>
        </p:txBody>
      </p:sp>
    </p:spTree>
    <p:extLst>
      <p:ext uri="{BB962C8B-B14F-4D97-AF65-F5344CB8AC3E}">
        <p14:creationId xmlns:p14="http://schemas.microsoft.com/office/powerpoint/2010/main" val="18269690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3341764" y="1676400"/>
            <a:ext cx="1828800" cy="3886200"/>
          </a:xfrm>
          <a:prstGeom prst="rect">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15" name="Rectangle 14"/>
          <p:cNvSpPr/>
          <p:nvPr/>
        </p:nvSpPr>
        <p:spPr>
          <a:xfrm>
            <a:off x="6096000" y="1676400"/>
            <a:ext cx="1828800" cy="3905837"/>
          </a:xfrm>
          <a:prstGeom prst="rect">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pic>
        <p:nvPicPr>
          <p:cNvPr id="9" name="Picture 8" descr="ocokwebbanner-0229"/>
          <p:cNvPicPr>
            <a:picLocks noGrp="1" noChangeAspect="1"/>
          </p:cNvPicPr>
          <p:nvPr isPhoto="1"/>
        </p:nvPicPr>
        <p:blipFill>
          <a:blip r:embed="rId2" cstate="print">
            <a:lum/>
            <a:extLst>
              <a:ext uri="{28A0092B-C50C-407E-A947-70E740481C1C}">
                <a14:useLocalDpi xmlns:a14="http://schemas.microsoft.com/office/drawing/2010/main" val="0"/>
              </a:ext>
            </a:extLst>
          </a:blip>
          <a:stretch>
            <a:fillRect/>
          </a:stretch>
        </p:blipFill>
        <p:spPr>
          <a:xfrm>
            <a:off x="0" y="-23553"/>
            <a:ext cx="9144000" cy="1421450"/>
          </a:xfrm>
          <a:prstGeom prst="rect">
            <a:avLst/>
          </a:prstGeom>
          <a:noFill/>
          <a:ln>
            <a:noFill/>
          </a:ln>
        </p:spPr>
      </p:pic>
      <p:sp>
        <p:nvSpPr>
          <p:cNvPr id="2" name="TextBox 1"/>
          <p:cNvSpPr txBox="1"/>
          <p:nvPr/>
        </p:nvSpPr>
        <p:spPr>
          <a:xfrm>
            <a:off x="3429000" y="2689368"/>
            <a:ext cx="1600200" cy="646331"/>
          </a:xfrm>
          <a:prstGeom prst="rect">
            <a:avLst/>
          </a:prstGeom>
          <a:noFill/>
        </p:spPr>
        <p:txBody>
          <a:bodyPr wrap="square" rtlCol="0">
            <a:spAutoFit/>
          </a:bodyPr>
          <a:lstStyle/>
          <a:p>
            <a:r>
              <a:rPr lang="en-US" b="1" dirty="0" smtClean="0">
                <a:solidFill>
                  <a:srgbClr val="C00000"/>
                </a:solidFill>
              </a:rPr>
              <a:t>Education Portfolios</a:t>
            </a:r>
            <a:endParaRPr lang="en-US" b="1" dirty="0">
              <a:solidFill>
                <a:srgbClr val="C00000"/>
              </a:solidFill>
            </a:endParaRPr>
          </a:p>
        </p:txBody>
      </p:sp>
      <p:sp>
        <p:nvSpPr>
          <p:cNvPr id="16" name="Content Placeholder 7"/>
          <p:cNvSpPr txBox="1">
            <a:spLocks/>
          </p:cNvSpPr>
          <p:nvPr/>
        </p:nvSpPr>
        <p:spPr>
          <a:xfrm>
            <a:off x="3341764" y="1748289"/>
            <a:ext cx="1815860" cy="979097"/>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Legacy</a:t>
            </a:r>
          </a:p>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System</a:t>
            </a:r>
          </a:p>
        </p:txBody>
      </p:sp>
      <p:sp>
        <p:nvSpPr>
          <p:cNvPr id="17" name="Content Placeholder 7"/>
          <p:cNvSpPr txBox="1">
            <a:spLocks/>
          </p:cNvSpPr>
          <p:nvPr/>
        </p:nvSpPr>
        <p:spPr>
          <a:xfrm>
            <a:off x="6108940" y="1764103"/>
            <a:ext cx="1815860" cy="979097"/>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SSCC</a:t>
            </a:r>
          </a:p>
          <a:p>
            <a:pPr marL="0" indent="0" algn="ctr">
              <a:buFont typeface="Arial" panose="020B0604020202020204" pitchFamily="34" charset="0"/>
              <a:buNone/>
            </a:pPr>
            <a:r>
              <a:rPr lang="en-US" b="1" dirty="0" smtClean="0">
                <a:solidFill>
                  <a:schemeClr val="bg1"/>
                </a:solidFill>
                <a:effectLst>
                  <a:outerShdw blurRad="38100" dist="38100" dir="2700000" algn="tl">
                    <a:srgbClr val="000000">
                      <a:alpha val="43137"/>
                    </a:srgbClr>
                  </a:outerShdw>
                </a:effectLst>
              </a:rPr>
              <a:t>System</a:t>
            </a:r>
          </a:p>
        </p:txBody>
      </p:sp>
      <p:sp>
        <p:nvSpPr>
          <p:cNvPr id="4" name="TextBox 3"/>
          <p:cNvSpPr txBox="1"/>
          <p:nvPr/>
        </p:nvSpPr>
        <p:spPr>
          <a:xfrm>
            <a:off x="228600" y="2743200"/>
            <a:ext cx="2971800" cy="1200329"/>
          </a:xfrm>
          <a:prstGeom prst="rect">
            <a:avLst/>
          </a:prstGeom>
          <a:noFill/>
        </p:spPr>
        <p:txBody>
          <a:bodyPr wrap="square" rtlCol="0">
            <a:spAutoFit/>
          </a:bodyPr>
          <a:lstStyle/>
          <a:p>
            <a:r>
              <a:rPr lang="en-US" sz="2400" b="1" i="1" dirty="0" smtClean="0">
                <a:solidFill>
                  <a:schemeClr val="accent1">
                    <a:lumMod val="75000"/>
                  </a:schemeClr>
                </a:solidFill>
              </a:rPr>
              <a:t>The PMET questions are different for the two systems.</a:t>
            </a:r>
            <a:endParaRPr lang="en-US" sz="2400" b="1" i="1" dirty="0">
              <a:solidFill>
                <a:schemeClr val="accent1">
                  <a:lumMod val="75000"/>
                </a:schemeClr>
              </a:solidFill>
            </a:endParaRPr>
          </a:p>
        </p:txBody>
      </p:sp>
      <p:sp>
        <p:nvSpPr>
          <p:cNvPr id="13" name="TextBox 12"/>
          <p:cNvSpPr txBox="1"/>
          <p:nvPr/>
        </p:nvSpPr>
        <p:spPr>
          <a:xfrm>
            <a:off x="3429000" y="3374676"/>
            <a:ext cx="1600200" cy="369332"/>
          </a:xfrm>
          <a:prstGeom prst="rect">
            <a:avLst/>
          </a:prstGeom>
          <a:noFill/>
        </p:spPr>
        <p:txBody>
          <a:bodyPr wrap="square" rtlCol="0">
            <a:spAutoFit/>
          </a:bodyPr>
          <a:lstStyle/>
          <a:p>
            <a:r>
              <a:rPr lang="en-US" b="1" dirty="0" smtClean="0">
                <a:solidFill>
                  <a:srgbClr val="C00000"/>
                </a:solidFill>
              </a:rPr>
              <a:t>Family Contact</a:t>
            </a:r>
            <a:endParaRPr lang="en-US" b="1" dirty="0">
              <a:solidFill>
                <a:srgbClr val="C00000"/>
              </a:solidFill>
            </a:endParaRPr>
          </a:p>
        </p:txBody>
      </p:sp>
      <p:sp>
        <p:nvSpPr>
          <p:cNvPr id="20" name="TextBox 19"/>
          <p:cNvSpPr txBox="1"/>
          <p:nvPr/>
        </p:nvSpPr>
        <p:spPr>
          <a:xfrm>
            <a:off x="3429000" y="3805043"/>
            <a:ext cx="1600200" cy="369332"/>
          </a:xfrm>
          <a:prstGeom prst="rect">
            <a:avLst/>
          </a:prstGeom>
          <a:noFill/>
        </p:spPr>
        <p:txBody>
          <a:bodyPr wrap="square" rtlCol="0">
            <a:spAutoFit/>
          </a:bodyPr>
          <a:lstStyle/>
          <a:p>
            <a:r>
              <a:rPr lang="en-US" b="1" dirty="0" smtClean="0">
                <a:solidFill>
                  <a:srgbClr val="C00000"/>
                </a:solidFill>
              </a:rPr>
              <a:t>Sibling Contact</a:t>
            </a:r>
            <a:endParaRPr lang="en-US" b="1" dirty="0">
              <a:solidFill>
                <a:srgbClr val="C00000"/>
              </a:solidFill>
            </a:endParaRPr>
          </a:p>
        </p:txBody>
      </p:sp>
      <p:sp>
        <p:nvSpPr>
          <p:cNvPr id="26" name="TextBox 25"/>
          <p:cNvSpPr txBox="1"/>
          <p:nvPr/>
        </p:nvSpPr>
        <p:spPr>
          <a:xfrm>
            <a:off x="6248400" y="4191000"/>
            <a:ext cx="1600200" cy="369332"/>
          </a:xfrm>
          <a:prstGeom prst="rect">
            <a:avLst/>
          </a:prstGeom>
          <a:noFill/>
        </p:spPr>
        <p:txBody>
          <a:bodyPr wrap="square" rtlCol="0">
            <a:spAutoFit/>
          </a:bodyPr>
          <a:lstStyle/>
          <a:p>
            <a:r>
              <a:rPr lang="en-US" b="1" dirty="0" smtClean="0">
                <a:solidFill>
                  <a:srgbClr val="C00000"/>
                </a:solidFill>
              </a:rPr>
              <a:t>Regular Job</a:t>
            </a:r>
            <a:endParaRPr lang="en-US" b="1" dirty="0">
              <a:solidFill>
                <a:srgbClr val="C00000"/>
              </a:solidFill>
            </a:endParaRPr>
          </a:p>
        </p:txBody>
      </p:sp>
      <p:sp>
        <p:nvSpPr>
          <p:cNvPr id="27" name="TextBox 26"/>
          <p:cNvSpPr txBox="1"/>
          <p:nvPr/>
        </p:nvSpPr>
        <p:spPr>
          <a:xfrm>
            <a:off x="6248400" y="4539734"/>
            <a:ext cx="1600200" cy="369332"/>
          </a:xfrm>
          <a:prstGeom prst="rect">
            <a:avLst/>
          </a:prstGeom>
          <a:noFill/>
        </p:spPr>
        <p:txBody>
          <a:bodyPr wrap="square" rtlCol="0">
            <a:spAutoFit/>
          </a:bodyPr>
          <a:lstStyle/>
          <a:p>
            <a:r>
              <a:rPr lang="en-US" b="1" dirty="0" smtClean="0">
                <a:solidFill>
                  <a:srgbClr val="C00000"/>
                </a:solidFill>
              </a:rPr>
              <a:t>State ID</a:t>
            </a:r>
            <a:endParaRPr lang="en-US" b="1" dirty="0">
              <a:solidFill>
                <a:srgbClr val="C00000"/>
              </a:solidFill>
            </a:endParaRPr>
          </a:p>
        </p:txBody>
      </p:sp>
      <p:sp>
        <p:nvSpPr>
          <p:cNvPr id="30" name="TextBox 29"/>
          <p:cNvSpPr txBox="1"/>
          <p:nvPr/>
        </p:nvSpPr>
        <p:spPr>
          <a:xfrm>
            <a:off x="6248400" y="3374676"/>
            <a:ext cx="1600200" cy="369332"/>
          </a:xfrm>
          <a:prstGeom prst="rect">
            <a:avLst/>
          </a:prstGeom>
          <a:noFill/>
        </p:spPr>
        <p:txBody>
          <a:bodyPr wrap="square" rtlCol="0">
            <a:spAutoFit/>
          </a:bodyPr>
          <a:lstStyle/>
          <a:p>
            <a:r>
              <a:rPr lang="en-US" b="1" dirty="0" smtClean="0">
                <a:solidFill>
                  <a:srgbClr val="C00000"/>
                </a:solidFill>
              </a:rPr>
              <a:t>Family Contact</a:t>
            </a:r>
            <a:endParaRPr lang="en-US" b="1" dirty="0">
              <a:solidFill>
                <a:srgbClr val="C00000"/>
              </a:solidFill>
            </a:endParaRPr>
          </a:p>
        </p:txBody>
      </p:sp>
      <p:sp>
        <p:nvSpPr>
          <p:cNvPr id="31" name="TextBox 30"/>
          <p:cNvSpPr txBox="1"/>
          <p:nvPr/>
        </p:nvSpPr>
        <p:spPr>
          <a:xfrm>
            <a:off x="6248400" y="3805043"/>
            <a:ext cx="1600200" cy="369332"/>
          </a:xfrm>
          <a:prstGeom prst="rect">
            <a:avLst/>
          </a:prstGeom>
          <a:noFill/>
        </p:spPr>
        <p:txBody>
          <a:bodyPr wrap="square" rtlCol="0">
            <a:spAutoFit/>
          </a:bodyPr>
          <a:lstStyle/>
          <a:p>
            <a:r>
              <a:rPr lang="en-US" b="1" dirty="0" smtClean="0">
                <a:solidFill>
                  <a:srgbClr val="C00000"/>
                </a:solidFill>
              </a:rPr>
              <a:t>Sibling Contact</a:t>
            </a:r>
            <a:endParaRPr lang="en-US" b="1" dirty="0">
              <a:solidFill>
                <a:srgbClr val="C00000"/>
              </a:solidFill>
            </a:endParaRPr>
          </a:p>
        </p:txBody>
      </p:sp>
      <p:sp>
        <p:nvSpPr>
          <p:cNvPr id="32" name="TextBox 31"/>
          <p:cNvSpPr txBox="1"/>
          <p:nvPr/>
        </p:nvSpPr>
        <p:spPr>
          <a:xfrm>
            <a:off x="6248400" y="4935906"/>
            <a:ext cx="1600200" cy="646331"/>
          </a:xfrm>
          <a:prstGeom prst="rect">
            <a:avLst/>
          </a:prstGeom>
          <a:noFill/>
        </p:spPr>
        <p:txBody>
          <a:bodyPr wrap="square" rtlCol="0">
            <a:spAutoFit/>
          </a:bodyPr>
          <a:lstStyle/>
          <a:p>
            <a:r>
              <a:rPr lang="en-US" b="1" dirty="0" smtClean="0">
                <a:solidFill>
                  <a:srgbClr val="C00000"/>
                </a:solidFill>
              </a:rPr>
              <a:t>Court Participation</a:t>
            </a:r>
            <a:endParaRPr lang="en-US" b="1" dirty="0">
              <a:solidFill>
                <a:srgbClr val="C00000"/>
              </a:solidFill>
            </a:endParaRPr>
          </a:p>
        </p:txBody>
      </p:sp>
      <p:sp>
        <p:nvSpPr>
          <p:cNvPr id="33" name="Right Arrow 32"/>
          <p:cNvSpPr/>
          <p:nvPr/>
        </p:nvSpPr>
        <p:spPr>
          <a:xfrm>
            <a:off x="5029200" y="3228191"/>
            <a:ext cx="1219200" cy="1122924"/>
          </a:xfrm>
          <a:prstGeom prst="rightArrow">
            <a:avLst/>
          </a:prstGeom>
          <a:solidFill>
            <a:srgbClr val="FFC000"/>
          </a:solidFill>
          <a:effectLst>
            <a:outerShdw blurRad="50800" dist="38100" dir="2700000" algn="tl" rotWithShape="0">
              <a:prstClr val="black">
                <a:alpha val="40000"/>
              </a:prstClr>
            </a:outerShdw>
          </a:effectLst>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34229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348532" y="385302"/>
            <a:ext cx="8566868" cy="1214898"/>
          </a:xfrm>
          <a:prstGeom prst="rect">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3" name="TextBox 2"/>
          <p:cNvSpPr txBox="1"/>
          <p:nvPr/>
        </p:nvSpPr>
        <p:spPr>
          <a:xfrm>
            <a:off x="427450" y="697973"/>
            <a:ext cx="8288231" cy="646331"/>
          </a:xfrm>
          <a:prstGeom prst="rect">
            <a:avLst/>
          </a:prstGeom>
          <a:noFill/>
        </p:spPr>
        <p:txBody>
          <a:bodyPr wrap="none" rtlCol="0">
            <a:spAutoFit/>
          </a:bodyPr>
          <a:lstStyle/>
          <a:p>
            <a:r>
              <a:rPr lang="en-US" sz="3600" b="1" dirty="0" smtClean="0">
                <a:solidFill>
                  <a:schemeClr val="tx2"/>
                </a:solidFill>
              </a:rPr>
              <a:t>Children maintain connections with family</a:t>
            </a:r>
            <a:endParaRPr lang="en-US" sz="3600" b="1" dirty="0">
              <a:solidFill>
                <a:schemeClr val="tx2"/>
              </a:solidFill>
            </a:endParaRPr>
          </a:p>
        </p:txBody>
      </p:sp>
      <p:sp>
        <p:nvSpPr>
          <p:cNvPr id="2" name="TextBox 1"/>
          <p:cNvSpPr txBox="1"/>
          <p:nvPr/>
        </p:nvSpPr>
        <p:spPr>
          <a:xfrm>
            <a:off x="1929882" y="1843255"/>
            <a:ext cx="1324786" cy="369332"/>
          </a:xfrm>
          <a:prstGeom prst="rect">
            <a:avLst/>
          </a:prstGeom>
          <a:noFill/>
        </p:spPr>
        <p:txBody>
          <a:bodyPr wrap="none" rtlCol="0">
            <a:spAutoFit/>
          </a:bodyPr>
          <a:lstStyle/>
          <a:p>
            <a:r>
              <a:rPr lang="en-US" i="1" dirty="0" smtClean="0">
                <a:solidFill>
                  <a:schemeClr val="accent1">
                    <a:lumMod val="60000"/>
                    <a:lumOff val="40000"/>
                  </a:schemeClr>
                </a:solidFill>
              </a:rPr>
              <a:t>(numerator)</a:t>
            </a:r>
            <a:endParaRPr lang="en-US" i="1" dirty="0">
              <a:solidFill>
                <a:schemeClr val="accent1">
                  <a:lumMod val="60000"/>
                  <a:lumOff val="40000"/>
                </a:schemeClr>
              </a:solidFill>
            </a:endParaRPr>
          </a:p>
        </p:txBody>
      </p:sp>
      <p:sp>
        <p:nvSpPr>
          <p:cNvPr id="7" name="TextBox 6"/>
          <p:cNvSpPr txBox="1"/>
          <p:nvPr/>
        </p:nvSpPr>
        <p:spPr>
          <a:xfrm>
            <a:off x="6934198" y="3979127"/>
            <a:ext cx="1536383" cy="369332"/>
          </a:xfrm>
          <a:prstGeom prst="rect">
            <a:avLst/>
          </a:prstGeom>
          <a:noFill/>
        </p:spPr>
        <p:txBody>
          <a:bodyPr wrap="none" rtlCol="0">
            <a:spAutoFit/>
          </a:bodyPr>
          <a:lstStyle/>
          <a:p>
            <a:r>
              <a:rPr lang="en-US" i="1" dirty="0" smtClean="0">
                <a:solidFill>
                  <a:schemeClr val="accent1">
                    <a:lumMod val="60000"/>
                    <a:lumOff val="40000"/>
                  </a:schemeClr>
                </a:solidFill>
              </a:rPr>
              <a:t>(denominator)</a:t>
            </a:r>
            <a:endParaRPr lang="en-US" i="1" dirty="0">
              <a:solidFill>
                <a:schemeClr val="accent1">
                  <a:lumMod val="60000"/>
                  <a:lumOff val="40000"/>
                </a:schemeClr>
              </a:solidFill>
            </a:endParaRPr>
          </a:p>
        </p:txBody>
      </p:sp>
      <p:sp>
        <p:nvSpPr>
          <p:cNvPr id="10" name="TextBox 9"/>
          <p:cNvSpPr txBox="1"/>
          <p:nvPr/>
        </p:nvSpPr>
        <p:spPr>
          <a:xfrm>
            <a:off x="5431766" y="3935193"/>
            <a:ext cx="2245090" cy="461665"/>
          </a:xfrm>
          <a:prstGeom prst="rect">
            <a:avLst/>
          </a:prstGeom>
          <a:noFill/>
        </p:spPr>
        <p:txBody>
          <a:bodyPr wrap="square" rtlCol="0">
            <a:spAutoFit/>
          </a:bodyPr>
          <a:lstStyle/>
          <a:p>
            <a:r>
              <a:rPr lang="en-US" sz="2400" b="1" i="1" dirty="0" smtClean="0">
                <a:solidFill>
                  <a:schemeClr val="accent1">
                    <a:lumMod val="75000"/>
                  </a:schemeClr>
                </a:solidFill>
              </a:rPr>
              <a:t>Question 1</a:t>
            </a:r>
            <a:endParaRPr lang="en-US" sz="2400" b="1" i="1" dirty="0">
              <a:solidFill>
                <a:schemeClr val="accent1">
                  <a:lumMod val="75000"/>
                </a:schemeClr>
              </a:solidFill>
            </a:endParaRPr>
          </a:p>
        </p:txBody>
      </p:sp>
      <p:sp>
        <p:nvSpPr>
          <p:cNvPr id="11" name="TextBox 10"/>
          <p:cNvSpPr txBox="1"/>
          <p:nvPr/>
        </p:nvSpPr>
        <p:spPr>
          <a:xfrm>
            <a:off x="427450" y="1799321"/>
            <a:ext cx="2245090" cy="461665"/>
          </a:xfrm>
          <a:prstGeom prst="rect">
            <a:avLst/>
          </a:prstGeom>
          <a:noFill/>
        </p:spPr>
        <p:txBody>
          <a:bodyPr wrap="square" rtlCol="0">
            <a:spAutoFit/>
          </a:bodyPr>
          <a:lstStyle/>
          <a:p>
            <a:r>
              <a:rPr lang="en-US" sz="2400" b="1" i="1" dirty="0" smtClean="0">
                <a:solidFill>
                  <a:schemeClr val="accent1">
                    <a:lumMod val="75000"/>
                  </a:schemeClr>
                </a:solidFill>
              </a:rPr>
              <a:t>Question 2</a:t>
            </a:r>
            <a:endParaRPr lang="en-US" sz="2400" b="1" i="1" dirty="0">
              <a:solidFill>
                <a:schemeClr val="accent1">
                  <a:lumMod val="75000"/>
                </a:schemeClr>
              </a:solidFill>
            </a:endParaRPr>
          </a:p>
        </p:txBody>
      </p:sp>
      <p:cxnSp>
        <p:nvCxnSpPr>
          <p:cNvPr id="8" name="Straight Connector 7"/>
          <p:cNvCxnSpPr/>
          <p:nvPr/>
        </p:nvCxnSpPr>
        <p:spPr>
          <a:xfrm flipV="1">
            <a:off x="1219200" y="2144493"/>
            <a:ext cx="5943600" cy="3581400"/>
          </a:xfrm>
          <a:prstGeom prst="line">
            <a:avLst/>
          </a:prstGeom>
          <a:ln w="76200" cap="rnd"/>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20458" y="404190"/>
            <a:ext cx="1419043" cy="461665"/>
          </a:xfrm>
          <a:prstGeom prst="rect">
            <a:avLst/>
          </a:prstGeom>
          <a:noFill/>
        </p:spPr>
        <p:txBody>
          <a:bodyPr wrap="none" rtlCol="0">
            <a:spAutoFit/>
          </a:bodyPr>
          <a:lstStyle/>
          <a:p>
            <a:r>
              <a:rPr lang="en-US" sz="2400" dirty="0" smtClean="0">
                <a:solidFill>
                  <a:schemeClr val="bg1"/>
                </a:solidFill>
              </a:rPr>
              <a:t>Outcome:</a:t>
            </a:r>
            <a:endParaRPr lang="en-US" sz="2400" dirty="0">
              <a:solidFill>
                <a:schemeClr val="bg1"/>
              </a:solidFill>
            </a:endParaRPr>
          </a:p>
        </p:txBody>
      </p:sp>
      <p:sp>
        <p:nvSpPr>
          <p:cNvPr id="14" name="Rectangle 13"/>
          <p:cNvSpPr/>
          <p:nvPr/>
        </p:nvSpPr>
        <p:spPr>
          <a:xfrm>
            <a:off x="405881" y="2207256"/>
            <a:ext cx="6553199" cy="1754326"/>
          </a:xfrm>
          <a:prstGeom prst="rect">
            <a:avLst/>
          </a:prstGeom>
        </p:spPr>
        <p:txBody>
          <a:bodyPr wrap="square">
            <a:spAutoFit/>
          </a:bodyPr>
          <a:lstStyle/>
          <a:p>
            <a:r>
              <a:rPr lang="en-US" i="1" dirty="0"/>
              <a:t>How many of the children/youth reported in question #</a:t>
            </a:r>
            <a:r>
              <a:rPr lang="en-US" i="1" dirty="0" smtClean="0"/>
              <a:t>1</a:t>
            </a:r>
            <a:br>
              <a:rPr lang="en-US" i="1" dirty="0" smtClean="0"/>
            </a:br>
            <a:r>
              <a:rPr lang="en-US" i="1" dirty="0" smtClean="0"/>
              <a:t>had </a:t>
            </a:r>
            <a:r>
              <a:rPr lang="en-US" i="1" dirty="0"/>
              <a:t>at least one Personal Contact with the </a:t>
            </a:r>
            <a:r>
              <a:rPr lang="en-US" i="1" dirty="0" smtClean="0"/>
              <a:t>identified</a:t>
            </a:r>
            <a:br>
              <a:rPr lang="en-US" i="1" dirty="0" smtClean="0"/>
            </a:br>
            <a:r>
              <a:rPr lang="en-US" i="1" dirty="0" smtClean="0"/>
              <a:t>Family </a:t>
            </a:r>
            <a:r>
              <a:rPr lang="en-US" i="1" dirty="0"/>
              <a:t>member each month or portion of </a:t>
            </a:r>
            <a:r>
              <a:rPr lang="en-US" i="1" dirty="0" smtClean="0"/>
              <a:t>a</a:t>
            </a:r>
            <a:br>
              <a:rPr lang="en-US" i="1" dirty="0" smtClean="0"/>
            </a:br>
            <a:r>
              <a:rPr lang="en-US" i="1" dirty="0" smtClean="0"/>
              <a:t>month </a:t>
            </a:r>
            <a:r>
              <a:rPr lang="en-US" i="1" dirty="0"/>
              <a:t>they were in the care of </a:t>
            </a:r>
            <a:r>
              <a:rPr lang="en-US" i="1" dirty="0" smtClean="0"/>
              <a:t>the</a:t>
            </a:r>
            <a:br>
              <a:rPr lang="en-US" i="1" dirty="0" smtClean="0"/>
            </a:br>
            <a:r>
              <a:rPr lang="en-US" i="1" dirty="0" smtClean="0"/>
              <a:t>Contractor </a:t>
            </a:r>
            <a:r>
              <a:rPr lang="en-US" i="1" dirty="0"/>
              <a:t>during the </a:t>
            </a:r>
            <a:r>
              <a:rPr lang="en-US" i="1" dirty="0" smtClean="0"/>
              <a:t>quarter</a:t>
            </a:r>
            <a:br>
              <a:rPr lang="en-US" i="1" dirty="0" smtClean="0"/>
            </a:br>
            <a:r>
              <a:rPr lang="en-US" i="1" dirty="0" smtClean="0"/>
              <a:t>being </a:t>
            </a:r>
            <a:r>
              <a:rPr lang="en-US" i="1" dirty="0"/>
              <a:t>reported?</a:t>
            </a:r>
          </a:p>
        </p:txBody>
      </p:sp>
      <p:sp>
        <p:nvSpPr>
          <p:cNvPr id="17" name="Rectangle 16"/>
          <p:cNvSpPr/>
          <p:nvPr/>
        </p:nvSpPr>
        <p:spPr>
          <a:xfrm>
            <a:off x="4292975" y="4381500"/>
            <a:ext cx="4622425" cy="1754326"/>
          </a:xfrm>
          <a:prstGeom prst="rect">
            <a:avLst/>
          </a:prstGeom>
        </p:spPr>
        <p:txBody>
          <a:bodyPr wrap="square">
            <a:spAutoFit/>
          </a:bodyPr>
          <a:lstStyle/>
          <a:p>
            <a:r>
              <a:rPr lang="en-US" i="1" dirty="0"/>
              <a:t>How many unduplicated children/youth under age 18 and in the care of the Contractor during the quarter being reported had at least one Family member, as defined in the contract but excluding parents and siblings, identified by DFPS as appropriate for contact?</a:t>
            </a:r>
          </a:p>
        </p:txBody>
      </p:sp>
    </p:spTree>
    <p:extLst>
      <p:ext uri="{BB962C8B-B14F-4D97-AF65-F5344CB8AC3E}">
        <p14:creationId xmlns:p14="http://schemas.microsoft.com/office/powerpoint/2010/main" val="13338349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348532" y="385302"/>
            <a:ext cx="8607022" cy="1214898"/>
          </a:xfrm>
          <a:prstGeom prst="rect">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2" name="TextBox 1"/>
          <p:cNvSpPr txBox="1"/>
          <p:nvPr/>
        </p:nvSpPr>
        <p:spPr>
          <a:xfrm>
            <a:off x="2017942" y="1974386"/>
            <a:ext cx="1324786" cy="369332"/>
          </a:xfrm>
          <a:prstGeom prst="rect">
            <a:avLst/>
          </a:prstGeom>
          <a:noFill/>
        </p:spPr>
        <p:txBody>
          <a:bodyPr wrap="none" rtlCol="0">
            <a:spAutoFit/>
          </a:bodyPr>
          <a:lstStyle/>
          <a:p>
            <a:r>
              <a:rPr lang="en-US" i="1" dirty="0" smtClean="0">
                <a:solidFill>
                  <a:schemeClr val="accent1">
                    <a:lumMod val="60000"/>
                    <a:lumOff val="40000"/>
                  </a:schemeClr>
                </a:solidFill>
              </a:rPr>
              <a:t>(numerator)</a:t>
            </a:r>
            <a:endParaRPr lang="en-US" i="1" dirty="0">
              <a:solidFill>
                <a:schemeClr val="accent1">
                  <a:lumMod val="60000"/>
                  <a:lumOff val="40000"/>
                </a:schemeClr>
              </a:solidFill>
            </a:endParaRPr>
          </a:p>
        </p:txBody>
      </p:sp>
      <p:sp>
        <p:nvSpPr>
          <p:cNvPr id="7" name="TextBox 6"/>
          <p:cNvSpPr txBox="1"/>
          <p:nvPr/>
        </p:nvSpPr>
        <p:spPr>
          <a:xfrm>
            <a:off x="6934198" y="3979127"/>
            <a:ext cx="1536383" cy="369332"/>
          </a:xfrm>
          <a:prstGeom prst="rect">
            <a:avLst/>
          </a:prstGeom>
          <a:noFill/>
        </p:spPr>
        <p:txBody>
          <a:bodyPr wrap="none" rtlCol="0">
            <a:spAutoFit/>
          </a:bodyPr>
          <a:lstStyle/>
          <a:p>
            <a:r>
              <a:rPr lang="en-US" i="1" dirty="0" smtClean="0">
                <a:solidFill>
                  <a:schemeClr val="accent1">
                    <a:lumMod val="60000"/>
                    <a:lumOff val="40000"/>
                  </a:schemeClr>
                </a:solidFill>
              </a:rPr>
              <a:t>(denominator)</a:t>
            </a:r>
            <a:endParaRPr lang="en-US" i="1" dirty="0">
              <a:solidFill>
                <a:schemeClr val="accent1">
                  <a:lumMod val="60000"/>
                  <a:lumOff val="40000"/>
                </a:schemeClr>
              </a:solidFill>
            </a:endParaRPr>
          </a:p>
        </p:txBody>
      </p:sp>
      <p:sp>
        <p:nvSpPr>
          <p:cNvPr id="10" name="TextBox 9"/>
          <p:cNvSpPr txBox="1"/>
          <p:nvPr/>
        </p:nvSpPr>
        <p:spPr>
          <a:xfrm>
            <a:off x="5431766" y="3935193"/>
            <a:ext cx="2245090" cy="461665"/>
          </a:xfrm>
          <a:prstGeom prst="rect">
            <a:avLst/>
          </a:prstGeom>
          <a:noFill/>
        </p:spPr>
        <p:txBody>
          <a:bodyPr wrap="square" rtlCol="0">
            <a:spAutoFit/>
          </a:bodyPr>
          <a:lstStyle/>
          <a:p>
            <a:r>
              <a:rPr lang="en-US" sz="2400" b="1" i="1" dirty="0" smtClean="0">
                <a:solidFill>
                  <a:schemeClr val="accent1">
                    <a:lumMod val="75000"/>
                  </a:schemeClr>
                </a:solidFill>
              </a:rPr>
              <a:t>Question 3</a:t>
            </a:r>
            <a:endParaRPr lang="en-US" sz="2400" b="1" i="1" dirty="0">
              <a:solidFill>
                <a:schemeClr val="accent1">
                  <a:lumMod val="75000"/>
                </a:schemeClr>
              </a:solidFill>
            </a:endParaRPr>
          </a:p>
        </p:txBody>
      </p:sp>
      <p:sp>
        <p:nvSpPr>
          <p:cNvPr id="11" name="TextBox 10"/>
          <p:cNvSpPr txBox="1"/>
          <p:nvPr/>
        </p:nvSpPr>
        <p:spPr>
          <a:xfrm>
            <a:off x="515510" y="1930452"/>
            <a:ext cx="2245090" cy="461665"/>
          </a:xfrm>
          <a:prstGeom prst="rect">
            <a:avLst/>
          </a:prstGeom>
          <a:noFill/>
        </p:spPr>
        <p:txBody>
          <a:bodyPr wrap="square" rtlCol="0">
            <a:spAutoFit/>
          </a:bodyPr>
          <a:lstStyle/>
          <a:p>
            <a:r>
              <a:rPr lang="en-US" sz="2400" b="1" i="1" dirty="0" smtClean="0">
                <a:solidFill>
                  <a:schemeClr val="accent1">
                    <a:lumMod val="75000"/>
                  </a:schemeClr>
                </a:solidFill>
              </a:rPr>
              <a:t>Question 4</a:t>
            </a:r>
            <a:endParaRPr lang="en-US" sz="2400" b="1" i="1" dirty="0">
              <a:solidFill>
                <a:schemeClr val="accent1">
                  <a:lumMod val="75000"/>
                </a:schemeClr>
              </a:solidFill>
            </a:endParaRPr>
          </a:p>
        </p:txBody>
      </p:sp>
      <p:cxnSp>
        <p:nvCxnSpPr>
          <p:cNvPr id="8" name="Straight Connector 7"/>
          <p:cNvCxnSpPr/>
          <p:nvPr/>
        </p:nvCxnSpPr>
        <p:spPr>
          <a:xfrm flipV="1">
            <a:off x="1129979" y="2409468"/>
            <a:ext cx="6572410" cy="3229332"/>
          </a:xfrm>
          <a:prstGeom prst="line">
            <a:avLst/>
          </a:prstGeom>
          <a:ln w="76200" cap="rnd"/>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20458" y="404190"/>
            <a:ext cx="1419043" cy="461665"/>
          </a:xfrm>
          <a:prstGeom prst="rect">
            <a:avLst/>
          </a:prstGeom>
          <a:noFill/>
        </p:spPr>
        <p:txBody>
          <a:bodyPr wrap="none" rtlCol="0">
            <a:spAutoFit/>
          </a:bodyPr>
          <a:lstStyle/>
          <a:p>
            <a:r>
              <a:rPr lang="en-US" sz="2400" dirty="0" smtClean="0">
                <a:solidFill>
                  <a:schemeClr val="bg1"/>
                </a:solidFill>
              </a:rPr>
              <a:t>Outcome:</a:t>
            </a:r>
            <a:endParaRPr lang="en-US" sz="2400" dirty="0">
              <a:solidFill>
                <a:schemeClr val="bg1"/>
              </a:solidFill>
            </a:endParaRPr>
          </a:p>
        </p:txBody>
      </p:sp>
      <p:sp>
        <p:nvSpPr>
          <p:cNvPr id="4" name="Rectangle 3"/>
          <p:cNvSpPr/>
          <p:nvPr/>
        </p:nvSpPr>
        <p:spPr>
          <a:xfrm>
            <a:off x="533400" y="2409467"/>
            <a:ext cx="6133853" cy="1754326"/>
          </a:xfrm>
          <a:prstGeom prst="rect">
            <a:avLst/>
          </a:prstGeom>
        </p:spPr>
        <p:txBody>
          <a:bodyPr wrap="square">
            <a:spAutoFit/>
          </a:bodyPr>
          <a:lstStyle/>
          <a:p>
            <a:r>
              <a:rPr lang="en-US" dirty="0"/>
              <a:t>How many of the children/youth reported in question #</a:t>
            </a:r>
            <a:r>
              <a:rPr lang="en-US" dirty="0" smtClean="0"/>
              <a:t>3 had </a:t>
            </a:r>
            <a:r>
              <a:rPr lang="en-US" dirty="0"/>
              <a:t>the minimum number and type of </a:t>
            </a:r>
            <a:r>
              <a:rPr lang="en-US" dirty="0" smtClean="0"/>
              <a:t>Personal Contacts, as</a:t>
            </a:r>
          </a:p>
          <a:p>
            <a:r>
              <a:rPr lang="en-US" dirty="0" smtClean="0"/>
              <a:t>defined </a:t>
            </a:r>
            <a:r>
              <a:rPr lang="en-US" dirty="0"/>
              <a:t>in the contract, </a:t>
            </a:r>
            <a:r>
              <a:rPr lang="en-US" dirty="0" smtClean="0"/>
              <a:t>with each sibling</a:t>
            </a:r>
            <a:r>
              <a:rPr lang="en-US" dirty="0"/>
              <a:t>, for </a:t>
            </a:r>
            <a:r>
              <a:rPr lang="en-US" dirty="0" smtClean="0"/>
              <a:t>each</a:t>
            </a:r>
          </a:p>
          <a:p>
            <a:r>
              <a:rPr lang="en-US" dirty="0" smtClean="0"/>
              <a:t>month </a:t>
            </a:r>
            <a:r>
              <a:rPr lang="en-US" dirty="0"/>
              <a:t>or portion of a </a:t>
            </a:r>
            <a:r>
              <a:rPr lang="en-US" dirty="0" smtClean="0"/>
              <a:t>month they </a:t>
            </a:r>
            <a:r>
              <a:rPr lang="en-US" dirty="0"/>
              <a:t>were in </a:t>
            </a:r>
            <a:r>
              <a:rPr lang="en-US" dirty="0" smtClean="0"/>
              <a:t>the</a:t>
            </a:r>
          </a:p>
          <a:p>
            <a:r>
              <a:rPr lang="en-US" dirty="0" smtClean="0"/>
              <a:t>care </a:t>
            </a:r>
            <a:r>
              <a:rPr lang="en-US" dirty="0"/>
              <a:t>of the </a:t>
            </a:r>
            <a:r>
              <a:rPr lang="en-US" dirty="0" smtClean="0"/>
              <a:t>Contractor during the</a:t>
            </a:r>
          </a:p>
          <a:p>
            <a:r>
              <a:rPr lang="en-US" dirty="0" smtClean="0"/>
              <a:t>Quarter being </a:t>
            </a:r>
            <a:r>
              <a:rPr lang="en-US" dirty="0"/>
              <a:t>reported?</a:t>
            </a:r>
          </a:p>
        </p:txBody>
      </p:sp>
      <p:sp>
        <p:nvSpPr>
          <p:cNvPr id="5" name="Rectangle 4"/>
          <p:cNvSpPr/>
          <p:nvPr/>
        </p:nvSpPr>
        <p:spPr>
          <a:xfrm>
            <a:off x="3898581" y="4495800"/>
            <a:ext cx="4572000" cy="1477328"/>
          </a:xfrm>
          <a:prstGeom prst="rect">
            <a:avLst/>
          </a:prstGeom>
        </p:spPr>
        <p:txBody>
          <a:bodyPr>
            <a:spAutoFit/>
          </a:bodyPr>
          <a:lstStyle/>
          <a:p>
            <a:r>
              <a:rPr lang="en-US" dirty="0"/>
              <a:t>How many unduplicated children/youth under age 18 and in the care of the Contractor during the quarter being reported had one or more siblings in foster care?  Do not include in count if all siblings were placed together.</a:t>
            </a:r>
          </a:p>
        </p:txBody>
      </p:sp>
      <p:sp>
        <p:nvSpPr>
          <p:cNvPr id="15" name="TextBox 14"/>
          <p:cNvSpPr txBox="1"/>
          <p:nvPr/>
        </p:nvSpPr>
        <p:spPr>
          <a:xfrm>
            <a:off x="427450" y="697973"/>
            <a:ext cx="8528104" cy="646331"/>
          </a:xfrm>
          <a:prstGeom prst="rect">
            <a:avLst/>
          </a:prstGeom>
          <a:noFill/>
        </p:spPr>
        <p:txBody>
          <a:bodyPr wrap="none" rtlCol="0">
            <a:spAutoFit/>
          </a:bodyPr>
          <a:lstStyle/>
          <a:p>
            <a:r>
              <a:rPr lang="en-US" sz="3600" b="1" dirty="0" smtClean="0">
                <a:solidFill>
                  <a:schemeClr val="tx2"/>
                </a:solidFill>
              </a:rPr>
              <a:t>Children maintain connections with siblings</a:t>
            </a:r>
            <a:endParaRPr lang="en-US" sz="3600" b="1" dirty="0">
              <a:solidFill>
                <a:schemeClr val="tx2"/>
              </a:solidFill>
            </a:endParaRPr>
          </a:p>
        </p:txBody>
      </p:sp>
    </p:spTree>
    <p:extLst>
      <p:ext uri="{BB962C8B-B14F-4D97-AF65-F5344CB8AC3E}">
        <p14:creationId xmlns:p14="http://schemas.microsoft.com/office/powerpoint/2010/main" val="27543679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348532" y="385302"/>
            <a:ext cx="8607022" cy="1214898"/>
          </a:xfrm>
          <a:prstGeom prst="rect">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2" name="TextBox 1"/>
          <p:cNvSpPr txBox="1"/>
          <p:nvPr/>
        </p:nvSpPr>
        <p:spPr>
          <a:xfrm>
            <a:off x="2017942" y="1974386"/>
            <a:ext cx="1324786" cy="369332"/>
          </a:xfrm>
          <a:prstGeom prst="rect">
            <a:avLst/>
          </a:prstGeom>
          <a:noFill/>
        </p:spPr>
        <p:txBody>
          <a:bodyPr wrap="none" rtlCol="0">
            <a:spAutoFit/>
          </a:bodyPr>
          <a:lstStyle/>
          <a:p>
            <a:r>
              <a:rPr lang="en-US" i="1" dirty="0" smtClean="0">
                <a:solidFill>
                  <a:schemeClr val="accent1">
                    <a:lumMod val="60000"/>
                    <a:lumOff val="40000"/>
                  </a:schemeClr>
                </a:solidFill>
              </a:rPr>
              <a:t>(numerator)</a:t>
            </a:r>
            <a:endParaRPr lang="en-US" i="1" dirty="0">
              <a:solidFill>
                <a:schemeClr val="accent1">
                  <a:lumMod val="60000"/>
                  <a:lumOff val="40000"/>
                </a:schemeClr>
              </a:solidFill>
            </a:endParaRPr>
          </a:p>
        </p:txBody>
      </p:sp>
      <p:sp>
        <p:nvSpPr>
          <p:cNvPr id="7" name="TextBox 6"/>
          <p:cNvSpPr txBox="1"/>
          <p:nvPr/>
        </p:nvSpPr>
        <p:spPr>
          <a:xfrm>
            <a:off x="5998690" y="4574323"/>
            <a:ext cx="1536383" cy="369332"/>
          </a:xfrm>
          <a:prstGeom prst="rect">
            <a:avLst/>
          </a:prstGeom>
          <a:noFill/>
        </p:spPr>
        <p:txBody>
          <a:bodyPr wrap="none" rtlCol="0">
            <a:spAutoFit/>
          </a:bodyPr>
          <a:lstStyle/>
          <a:p>
            <a:r>
              <a:rPr lang="en-US" i="1" dirty="0" smtClean="0">
                <a:solidFill>
                  <a:schemeClr val="accent1">
                    <a:lumMod val="60000"/>
                    <a:lumOff val="40000"/>
                  </a:schemeClr>
                </a:solidFill>
              </a:rPr>
              <a:t>(denominator)</a:t>
            </a:r>
            <a:endParaRPr lang="en-US" i="1" dirty="0">
              <a:solidFill>
                <a:schemeClr val="accent1">
                  <a:lumMod val="60000"/>
                  <a:lumOff val="40000"/>
                </a:schemeClr>
              </a:solidFill>
            </a:endParaRPr>
          </a:p>
        </p:txBody>
      </p:sp>
      <p:sp>
        <p:nvSpPr>
          <p:cNvPr id="10" name="TextBox 9"/>
          <p:cNvSpPr txBox="1"/>
          <p:nvPr/>
        </p:nvSpPr>
        <p:spPr>
          <a:xfrm>
            <a:off x="4191456" y="4530389"/>
            <a:ext cx="2245090" cy="461665"/>
          </a:xfrm>
          <a:prstGeom prst="rect">
            <a:avLst/>
          </a:prstGeom>
          <a:noFill/>
        </p:spPr>
        <p:txBody>
          <a:bodyPr wrap="square" rtlCol="0">
            <a:spAutoFit/>
          </a:bodyPr>
          <a:lstStyle/>
          <a:p>
            <a:r>
              <a:rPr lang="en-US" sz="2400" b="1" i="1" dirty="0" smtClean="0">
                <a:solidFill>
                  <a:schemeClr val="accent1">
                    <a:lumMod val="75000"/>
                  </a:schemeClr>
                </a:solidFill>
              </a:rPr>
              <a:t>IMPACT data</a:t>
            </a:r>
            <a:endParaRPr lang="en-US" sz="2400" b="1" i="1" dirty="0">
              <a:solidFill>
                <a:schemeClr val="accent1">
                  <a:lumMod val="75000"/>
                </a:schemeClr>
              </a:solidFill>
            </a:endParaRPr>
          </a:p>
        </p:txBody>
      </p:sp>
      <p:sp>
        <p:nvSpPr>
          <p:cNvPr id="11" name="TextBox 10"/>
          <p:cNvSpPr txBox="1"/>
          <p:nvPr/>
        </p:nvSpPr>
        <p:spPr>
          <a:xfrm>
            <a:off x="515510" y="1930452"/>
            <a:ext cx="2245090" cy="461665"/>
          </a:xfrm>
          <a:prstGeom prst="rect">
            <a:avLst/>
          </a:prstGeom>
          <a:noFill/>
        </p:spPr>
        <p:txBody>
          <a:bodyPr wrap="square" rtlCol="0">
            <a:spAutoFit/>
          </a:bodyPr>
          <a:lstStyle/>
          <a:p>
            <a:r>
              <a:rPr lang="en-US" sz="2400" b="1" i="1" dirty="0" smtClean="0">
                <a:solidFill>
                  <a:schemeClr val="accent1">
                    <a:lumMod val="75000"/>
                  </a:schemeClr>
                </a:solidFill>
              </a:rPr>
              <a:t>Question 5</a:t>
            </a:r>
            <a:endParaRPr lang="en-US" sz="2400" b="1" i="1" dirty="0">
              <a:solidFill>
                <a:schemeClr val="accent1">
                  <a:lumMod val="75000"/>
                </a:schemeClr>
              </a:solidFill>
            </a:endParaRPr>
          </a:p>
        </p:txBody>
      </p:sp>
      <p:cxnSp>
        <p:nvCxnSpPr>
          <p:cNvPr id="8" name="Straight Connector 7"/>
          <p:cNvCxnSpPr/>
          <p:nvPr/>
        </p:nvCxnSpPr>
        <p:spPr>
          <a:xfrm flipV="1">
            <a:off x="1295400" y="2409468"/>
            <a:ext cx="6406989" cy="3457932"/>
          </a:xfrm>
          <a:prstGeom prst="line">
            <a:avLst/>
          </a:prstGeom>
          <a:ln w="76200" cap="rnd"/>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20458" y="404190"/>
            <a:ext cx="1419043" cy="461665"/>
          </a:xfrm>
          <a:prstGeom prst="rect">
            <a:avLst/>
          </a:prstGeom>
          <a:noFill/>
        </p:spPr>
        <p:txBody>
          <a:bodyPr wrap="none" rtlCol="0">
            <a:spAutoFit/>
          </a:bodyPr>
          <a:lstStyle/>
          <a:p>
            <a:r>
              <a:rPr lang="en-US" sz="2400" dirty="0" smtClean="0">
                <a:solidFill>
                  <a:schemeClr val="bg1"/>
                </a:solidFill>
              </a:rPr>
              <a:t>Outcome:</a:t>
            </a:r>
            <a:endParaRPr lang="en-US" sz="2400" dirty="0">
              <a:solidFill>
                <a:schemeClr val="bg1"/>
              </a:solidFill>
            </a:endParaRPr>
          </a:p>
        </p:txBody>
      </p:sp>
      <p:sp>
        <p:nvSpPr>
          <p:cNvPr id="5" name="Rectangle 4"/>
          <p:cNvSpPr/>
          <p:nvPr/>
        </p:nvSpPr>
        <p:spPr>
          <a:xfrm>
            <a:off x="4191456" y="4953000"/>
            <a:ext cx="4572000" cy="646331"/>
          </a:xfrm>
          <a:prstGeom prst="rect">
            <a:avLst/>
          </a:prstGeom>
        </p:spPr>
        <p:txBody>
          <a:bodyPr>
            <a:spAutoFit/>
          </a:bodyPr>
          <a:lstStyle/>
          <a:p>
            <a:r>
              <a:rPr lang="en-US" dirty="0" smtClean="0"/>
              <a:t>Number of children aged 16 or older in care, year to date.</a:t>
            </a:r>
            <a:endParaRPr lang="en-US" dirty="0"/>
          </a:p>
        </p:txBody>
      </p:sp>
      <p:sp>
        <p:nvSpPr>
          <p:cNvPr id="15" name="TextBox 14"/>
          <p:cNvSpPr txBox="1"/>
          <p:nvPr/>
        </p:nvSpPr>
        <p:spPr>
          <a:xfrm>
            <a:off x="427450" y="762000"/>
            <a:ext cx="4833054" cy="646331"/>
          </a:xfrm>
          <a:prstGeom prst="rect">
            <a:avLst/>
          </a:prstGeom>
          <a:noFill/>
        </p:spPr>
        <p:txBody>
          <a:bodyPr wrap="none" rtlCol="0">
            <a:spAutoFit/>
          </a:bodyPr>
          <a:lstStyle/>
          <a:p>
            <a:r>
              <a:rPr lang="en-US" sz="3600" b="1" dirty="0" smtClean="0">
                <a:solidFill>
                  <a:schemeClr val="tx2"/>
                </a:solidFill>
              </a:rPr>
              <a:t>Youth have a regular job</a:t>
            </a:r>
            <a:endParaRPr lang="en-US" sz="3600" b="1" dirty="0">
              <a:solidFill>
                <a:schemeClr val="tx2"/>
              </a:solidFill>
            </a:endParaRPr>
          </a:p>
        </p:txBody>
      </p:sp>
      <p:sp>
        <p:nvSpPr>
          <p:cNvPr id="6" name="Rectangle 5"/>
          <p:cNvSpPr/>
          <p:nvPr/>
        </p:nvSpPr>
        <p:spPr>
          <a:xfrm>
            <a:off x="515510" y="2418184"/>
            <a:ext cx="6190090" cy="2031325"/>
          </a:xfrm>
          <a:prstGeom prst="rect">
            <a:avLst/>
          </a:prstGeom>
        </p:spPr>
        <p:txBody>
          <a:bodyPr wrap="square">
            <a:spAutoFit/>
          </a:bodyPr>
          <a:lstStyle/>
          <a:p>
            <a:r>
              <a:rPr lang="en-US" dirty="0"/>
              <a:t>How many unduplicated youth in the care of the </a:t>
            </a:r>
            <a:r>
              <a:rPr lang="en-US" dirty="0" smtClean="0"/>
              <a:t>Contractor at any time </a:t>
            </a:r>
            <a:r>
              <a:rPr lang="en-US" dirty="0"/>
              <a:t>during the fiscal year (i.e., September 1 - August 31) </a:t>
            </a:r>
            <a:r>
              <a:rPr lang="en-US" dirty="0" smtClean="0"/>
              <a:t>and were </a:t>
            </a:r>
            <a:r>
              <a:rPr lang="en-US" dirty="0"/>
              <a:t>age 16 or older on the last day of the </a:t>
            </a:r>
            <a:r>
              <a:rPr lang="en-US" dirty="0" smtClean="0"/>
              <a:t>period</a:t>
            </a:r>
          </a:p>
          <a:p>
            <a:r>
              <a:rPr lang="en-US" dirty="0"/>
              <a:t>b</a:t>
            </a:r>
            <a:r>
              <a:rPr lang="en-US" dirty="0" smtClean="0"/>
              <a:t>eing reported </a:t>
            </a:r>
            <a:r>
              <a:rPr lang="en-US" dirty="0"/>
              <a:t>had a Regular Job, as defined </a:t>
            </a:r>
            <a:r>
              <a:rPr lang="en-US" dirty="0" smtClean="0"/>
              <a:t>in</a:t>
            </a:r>
          </a:p>
          <a:p>
            <a:r>
              <a:rPr lang="en-US" dirty="0"/>
              <a:t>t</a:t>
            </a:r>
            <a:r>
              <a:rPr lang="en-US" dirty="0" smtClean="0"/>
              <a:t>he contract</a:t>
            </a:r>
            <a:r>
              <a:rPr lang="en-US" dirty="0"/>
              <a:t>, at any time during the </a:t>
            </a:r>
            <a:r>
              <a:rPr lang="en-US" dirty="0" smtClean="0"/>
              <a:t>fiscal</a:t>
            </a:r>
          </a:p>
          <a:p>
            <a:r>
              <a:rPr lang="en-US" dirty="0" smtClean="0"/>
              <a:t>year? The </a:t>
            </a:r>
            <a:r>
              <a:rPr lang="en-US" dirty="0"/>
              <a:t>number reported should </a:t>
            </a:r>
            <a:r>
              <a:rPr lang="en-US" dirty="0" smtClean="0"/>
              <a:t>be</a:t>
            </a:r>
          </a:p>
          <a:p>
            <a:r>
              <a:rPr lang="en-US" dirty="0" smtClean="0"/>
              <a:t>cumulative </a:t>
            </a:r>
            <a:r>
              <a:rPr lang="en-US" dirty="0"/>
              <a:t>for the fiscal year. </a:t>
            </a:r>
          </a:p>
        </p:txBody>
      </p:sp>
    </p:spTree>
    <p:extLst>
      <p:ext uri="{BB962C8B-B14F-4D97-AF65-F5344CB8AC3E}">
        <p14:creationId xmlns:p14="http://schemas.microsoft.com/office/powerpoint/2010/main" val="302441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348532" y="385302"/>
            <a:ext cx="8607022" cy="1214898"/>
          </a:xfrm>
          <a:prstGeom prst="rect">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2" name="TextBox 1"/>
          <p:cNvSpPr txBox="1"/>
          <p:nvPr/>
        </p:nvSpPr>
        <p:spPr>
          <a:xfrm>
            <a:off x="2017942" y="1974386"/>
            <a:ext cx="1324786" cy="369332"/>
          </a:xfrm>
          <a:prstGeom prst="rect">
            <a:avLst/>
          </a:prstGeom>
          <a:noFill/>
        </p:spPr>
        <p:txBody>
          <a:bodyPr wrap="none" rtlCol="0">
            <a:spAutoFit/>
          </a:bodyPr>
          <a:lstStyle/>
          <a:p>
            <a:r>
              <a:rPr lang="en-US" i="1" dirty="0" smtClean="0">
                <a:solidFill>
                  <a:schemeClr val="accent1">
                    <a:lumMod val="60000"/>
                    <a:lumOff val="40000"/>
                  </a:schemeClr>
                </a:solidFill>
              </a:rPr>
              <a:t>(numerator)</a:t>
            </a:r>
            <a:endParaRPr lang="en-US" i="1" dirty="0">
              <a:solidFill>
                <a:schemeClr val="accent1">
                  <a:lumMod val="60000"/>
                  <a:lumOff val="40000"/>
                </a:schemeClr>
              </a:solidFill>
            </a:endParaRPr>
          </a:p>
        </p:txBody>
      </p:sp>
      <p:sp>
        <p:nvSpPr>
          <p:cNvPr id="7" name="TextBox 6"/>
          <p:cNvSpPr txBox="1"/>
          <p:nvPr/>
        </p:nvSpPr>
        <p:spPr>
          <a:xfrm>
            <a:off x="6096000" y="4788590"/>
            <a:ext cx="1536383" cy="369332"/>
          </a:xfrm>
          <a:prstGeom prst="rect">
            <a:avLst/>
          </a:prstGeom>
          <a:noFill/>
        </p:spPr>
        <p:txBody>
          <a:bodyPr wrap="none" rtlCol="0">
            <a:spAutoFit/>
          </a:bodyPr>
          <a:lstStyle/>
          <a:p>
            <a:r>
              <a:rPr lang="en-US" i="1" dirty="0" smtClean="0">
                <a:solidFill>
                  <a:schemeClr val="accent1">
                    <a:lumMod val="60000"/>
                    <a:lumOff val="40000"/>
                  </a:schemeClr>
                </a:solidFill>
              </a:rPr>
              <a:t>(denominator)</a:t>
            </a:r>
            <a:endParaRPr lang="en-US" i="1" dirty="0">
              <a:solidFill>
                <a:schemeClr val="accent1">
                  <a:lumMod val="60000"/>
                  <a:lumOff val="40000"/>
                </a:schemeClr>
              </a:solidFill>
            </a:endParaRPr>
          </a:p>
        </p:txBody>
      </p:sp>
      <p:sp>
        <p:nvSpPr>
          <p:cNvPr id="10" name="TextBox 9"/>
          <p:cNvSpPr txBox="1"/>
          <p:nvPr/>
        </p:nvSpPr>
        <p:spPr>
          <a:xfrm>
            <a:off x="4288766" y="4744656"/>
            <a:ext cx="2245090" cy="461665"/>
          </a:xfrm>
          <a:prstGeom prst="rect">
            <a:avLst/>
          </a:prstGeom>
          <a:noFill/>
        </p:spPr>
        <p:txBody>
          <a:bodyPr wrap="square" rtlCol="0">
            <a:spAutoFit/>
          </a:bodyPr>
          <a:lstStyle/>
          <a:p>
            <a:r>
              <a:rPr lang="en-US" sz="2400" b="1" i="1" dirty="0" smtClean="0">
                <a:solidFill>
                  <a:schemeClr val="accent1">
                    <a:lumMod val="75000"/>
                  </a:schemeClr>
                </a:solidFill>
              </a:rPr>
              <a:t>IMPACT data</a:t>
            </a:r>
            <a:endParaRPr lang="en-US" sz="2400" b="1" i="1" dirty="0">
              <a:solidFill>
                <a:schemeClr val="accent1">
                  <a:lumMod val="75000"/>
                </a:schemeClr>
              </a:solidFill>
            </a:endParaRPr>
          </a:p>
        </p:txBody>
      </p:sp>
      <p:sp>
        <p:nvSpPr>
          <p:cNvPr id="11" name="TextBox 10"/>
          <p:cNvSpPr txBox="1"/>
          <p:nvPr/>
        </p:nvSpPr>
        <p:spPr>
          <a:xfrm>
            <a:off x="515510" y="1930452"/>
            <a:ext cx="2245090" cy="461665"/>
          </a:xfrm>
          <a:prstGeom prst="rect">
            <a:avLst/>
          </a:prstGeom>
          <a:noFill/>
        </p:spPr>
        <p:txBody>
          <a:bodyPr wrap="square" rtlCol="0">
            <a:spAutoFit/>
          </a:bodyPr>
          <a:lstStyle/>
          <a:p>
            <a:r>
              <a:rPr lang="en-US" sz="2400" b="1" i="1" dirty="0" smtClean="0">
                <a:solidFill>
                  <a:schemeClr val="accent1">
                    <a:lumMod val="75000"/>
                  </a:schemeClr>
                </a:solidFill>
              </a:rPr>
              <a:t>Question 6</a:t>
            </a:r>
            <a:endParaRPr lang="en-US" sz="2400" b="1" i="1" dirty="0">
              <a:solidFill>
                <a:schemeClr val="accent1">
                  <a:lumMod val="75000"/>
                </a:schemeClr>
              </a:solidFill>
            </a:endParaRPr>
          </a:p>
        </p:txBody>
      </p:sp>
      <p:cxnSp>
        <p:nvCxnSpPr>
          <p:cNvPr id="8" name="Straight Connector 7"/>
          <p:cNvCxnSpPr/>
          <p:nvPr/>
        </p:nvCxnSpPr>
        <p:spPr>
          <a:xfrm flipV="1">
            <a:off x="1524000" y="2743200"/>
            <a:ext cx="5448545" cy="3429000"/>
          </a:xfrm>
          <a:prstGeom prst="line">
            <a:avLst/>
          </a:prstGeom>
          <a:ln w="76200" cap="rnd"/>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20458" y="404190"/>
            <a:ext cx="1419043" cy="461665"/>
          </a:xfrm>
          <a:prstGeom prst="rect">
            <a:avLst/>
          </a:prstGeom>
          <a:noFill/>
        </p:spPr>
        <p:txBody>
          <a:bodyPr wrap="none" rtlCol="0">
            <a:spAutoFit/>
          </a:bodyPr>
          <a:lstStyle/>
          <a:p>
            <a:r>
              <a:rPr lang="en-US" sz="2400" dirty="0" smtClean="0">
                <a:solidFill>
                  <a:schemeClr val="bg1"/>
                </a:solidFill>
              </a:rPr>
              <a:t>Outcome:</a:t>
            </a:r>
            <a:endParaRPr lang="en-US" sz="2400" dirty="0">
              <a:solidFill>
                <a:schemeClr val="bg1"/>
              </a:solidFill>
            </a:endParaRPr>
          </a:p>
        </p:txBody>
      </p:sp>
      <p:sp>
        <p:nvSpPr>
          <p:cNvPr id="5" name="Rectangle 4"/>
          <p:cNvSpPr/>
          <p:nvPr/>
        </p:nvSpPr>
        <p:spPr>
          <a:xfrm>
            <a:off x="4288766" y="5167267"/>
            <a:ext cx="4572000" cy="646331"/>
          </a:xfrm>
          <a:prstGeom prst="rect">
            <a:avLst/>
          </a:prstGeom>
        </p:spPr>
        <p:txBody>
          <a:bodyPr>
            <a:spAutoFit/>
          </a:bodyPr>
          <a:lstStyle/>
          <a:p>
            <a:r>
              <a:rPr lang="en-US" dirty="0" smtClean="0"/>
              <a:t>Number of children aged 16 or older in care, year to date.</a:t>
            </a:r>
            <a:endParaRPr lang="en-US" dirty="0"/>
          </a:p>
        </p:txBody>
      </p:sp>
      <p:sp>
        <p:nvSpPr>
          <p:cNvPr id="15" name="TextBox 14"/>
          <p:cNvSpPr txBox="1"/>
          <p:nvPr/>
        </p:nvSpPr>
        <p:spPr>
          <a:xfrm>
            <a:off x="427450" y="762000"/>
            <a:ext cx="4214295" cy="646331"/>
          </a:xfrm>
          <a:prstGeom prst="rect">
            <a:avLst/>
          </a:prstGeom>
          <a:noFill/>
        </p:spPr>
        <p:txBody>
          <a:bodyPr wrap="none" rtlCol="0">
            <a:spAutoFit/>
          </a:bodyPr>
          <a:lstStyle/>
          <a:p>
            <a:r>
              <a:rPr lang="en-US" sz="3600" b="1" dirty="0" smtClean="0">
                <a:solidFill>
                  <a:schemeClr val="tx2"/>
                </a:solidFill>
              </a:rPr>
              <a:t>Youth have a state ID</a:t>
            </a:r>
            <a:endParaRPr lang="en-US" sz="3600" b="1" dirty="0">
              <a:solidFill>
                <a:schemeClr val="tx2"/>
              </a:solidFill>
            </a:endParaRPr>
          </a:p>
        </p:txBody>
      </p:sp>
      <p:sp>
        <p:nvSpPr>
          <p:cNvPr id="3" name="Rectangle 2"/>
          <p:cNvSpPr/>
          <p:nvPr/>
        </p:nvSpPr>
        <p:spPr>
          <a:xfrm>
            <a:off x="478403" y="2427358"/>
            <a:ext cx="5520287" cy="2862322"/>
          </a:xfrm>
          <a:prstGeom prst="rect">
            <a:avLst/>
          </a:prstGeom>
        </p:spPr>
        <p:txBody>
          <a:bodyPr wrap="square">
            <a:spAutoFit/>
          </a:bodyPr>
          <a:lstStyle/>
          <a:p>
            <a:r>
              <a:rPr lang="en-US" dirty="0"/>
              <a:t>How many unduplicated youth who were in the care </a:t>
            </a:r>
            <a:r>
              <a:rPr lang="en-US" dirty="0" smtClean="0"/>
              <a:t>of</a:t>
            </a:r>
          </a:p>
          <a:p>
            <a:r>
              <a:rPr lang="en-US" dirty="0"/>
              <a:t>t</a:t>
            </a:r>
            <a:r>
              <a:rPr lang="en-US" dirty="0" smtClean="0"/>
              <a:t>he Contractor </a:t>
            </a:r>
            <a:r>
              <a:rPr lang="en-US" dirty="0"/>
              <a:t>at any time during the fiscal year (i.e</a:t>
            </a:r>
            <a:r>
              <a:rPr lang="en-US" dirty="0" smtClean="0"/>
              <a:t>.,</a:t>
            </a:r>
          </a:p>
          <a:p>
            <a:r>
              <a:rPr lang="en-US" dirty="0" smtClean="0"/>
              <a:t>September </a:t>
            </a:r>
            <a:r>
              <a:rPr lang="en-US" dirty="0"/>
              <a:t>1 - August 31) and were age 16 or </a:t>
            </a:r>
            <a:r>
              <a:rPr lang="en-US" dirty="0" smtClean="0"/>
              <a:t>older</a:t>
            </a:r>
          </a:p>
          <a:p>
            <a:r>
              <a:rPr lang="en-US" dirty="0" smtClean="0"/>
              <a:t>on </a:t>
            </a:r>
            <a:r>
              <a:rPr lang="en-US" dirty="0"/>
              <a:t>the last day of the period being reported </a:t>
            </a:r>
            <a:r>
              <a:rPr lang="en-US" dirty="0" smtClean="0"/>
              <a:t>had</a:t>
            </a:r>
          </a:p>
          <a:p>
            <a:r>
              <a:rPr lang="en-US" dirty="0" smtClean="0"/>
              <a:t>been </a:t>
            </a:r>
            <a:r>
              <a:rPr lang="en-US" dirty="0"/>
              <a:t>issued a driver's license and/or </a:t>
            </a:r>
            <a:r>
              <a:rPr lang="en-US" dirty="0" smtClean="0"/>
              <a:t>state</a:t>
            </a:r>
          </a:p>
          <a:p>
            <a:r>
              <a:rPr lang="en-US" dirty="0" smtClean="0"/>
              <a:t>identification </a:t>
            </a:r>
            <a:r>
              <a:rPr lang="en-US" dirty="0"/>
              <a:t>card by the end of </a:t>
            </a:r>
            <a:r>
              <a:rPr lang="en-US" dirty="0" smtClean="0"/>
              <a:t>the</a:t>
            </a:r>
          </a:p>
          <a:p>
            <a:r>
              <a:rPr lang="en-US" dirty="0" smtClean="0"/>
              <a:t>period </a:t>
            </a:r>
            <a:r>
              <a:rPr lang="en-US" dirty="0"/>
              <a:t>being reported?  </a:t>
            </a:r>
            <a:r>
              <a:rPr lang="en-US" dirty="0" smtClean="0"/>
              <a:t>The</a:t>
            </a:r>
          </a:p>
          <a:p>
            <a:r>
              <a:rPr lang="en-US" dirty="0" smtClean="0"/>
              <a:t>number </a:t>
            </a:r>
            <a:r>
              <a:rPr lang="en-US" dirty="0" smtClean="0"/>
              <a:t>reported should</a:t>
            </a:r>
          </a:p>
          <a:p>
            <a:r>
              <a:rPr lang="en-US" dirty="0" smtClean="0"/>
              <a:t>be cumulative for the</a:t>
            </a:r>
          </a:p>
          <a:p>
            <a:r>
              <a:rPr lang="en-US" dirty="0" smtClean="0"/>
              <a:t>fiscal </a:t>
            </a:r>
            <a:r>
              <a:rPr lang="en-US" dirty="0"/>
              <a:t>year. </a:t>
            </a:r>
          </a:p>
        </p:txBody>
      </p:sp>
    </p:spTree>
    <p:extLst>
      <p:ext uri="{BB962C8B-B14F-4D97-AF65-F5344CB8AC3E}">
        <p14:creationId xmlns:p14="http://schemas.microsoft.com/office/powerpoint/2010/main" val="5360684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348532" y="385302"/>
            <a:ext cx="8607022" cy="1214898"/>
          </a:xfrm>
          <a:prstGeom prst="rect">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2" name="TextBox 1"/>
          <p:cNvSpPr txBox="1"/>
          <p:nvPr/>
        </p:nvSpPr>
        <p:spPr>
          <a:xfrm>
            <a:off x="2017942" y="1974386"/>
            <a:ext cx="1324786" cy="369332"/>
          </a:xfrm>
          <a:prstGeom prst="rect">
            <a:avLst/>
          </a:prstGeom>
          <a:noFill/>
        </p:spPr>
        <p:txBody>
          <a:bodyPr wrap="none" rtlCol="0">
            <a:spAutoFit/>
          </a:bodyPr>
          <a:lstStyle/>
          <a:p>
            <a:r>
              <a:rPr lang="en-US" i="1" dirty="0" smtClean="0">
                <a:solidFill>
                  <a:schemeClr val="accent1">
                    <a:lumMod val="60000"/>
                    <a:lumOff val="40000"/>
                  </a:schemeClr>
                </a:solidFill>
              </a:rPr>
              <a:t>(numerator)</a:t>
            </a:r>
            <a:endParaRPr lang="en-US" i="1" dirty="0">
              <a:solidFill>
                <a:schemeClr val="accent1">
                  <a:lumMod val="60000"/>
                  <a:lumOff val="40000"/>
                </a:schemeClr>
              </a:solidFill>
            </a:endParaRPr>
          </a:p>
        </p:txBody>
      </p:sp>
      <p:sp>
        <p:nvSpPr>
          <p:cNvPr id="7" name="TextBox 6"/>
          <p:cNvSpPr txBox="1"/>
          <p:nvPr/>
        </p:nvSpPr>
        <p:spPr>
          <a:xfrm>
            <a:off x="6096000" y="4788590"/>
            <a:ext cx="1536383" cy="369332"/>
          </a:xfrm>
          <a:prstGeom prst="rect">
            <a:avLst/>
          </a:prstGeom>
          <a:noFill/>
        </p:spPr>
        <p:txBody>
          <a:bodyPr wrap="none" rtlCol="0">
            <a:spAutoFit/>
          </a:bodyPr>
          <a:lstStyle/>
          <a:p>
            <a:r>
              <a:rPr lang="en-US" i="1" dirty="0" smtClean="0">
                <a:solidFill>
                  <a:schemeClr val="accent1">
                    <a:lumMod val="60000"/>
                    <a:lumOff val="40000"/>
                  </a:schemeClr>
                </a:solidFill>
              </a:rPr>
              <a:t>(denominator)</a:t>
            </a:r>
            <a:endParaRPr lang="en-US" i="1" dirty="0">
              <a:solidFill>
                <a:schemeClr val="accent1">
                  <a:lumMod val="60000"/>
                  <a:lumOff val="40000"/>
                </a:schemeClr>
              </a:solidFill>
            </a:endParaRPr>
          </a:p>
        </p:txBody>
      </p:sp>
      <p:sp>
        <p:nvSpPr>
          <p:cNvPr id="10" name="TextBox 9"/>
          <p:cNvSpPr txBox="1"/>
          <p:nvPr/>
        </p:nvSpPr>
        <p:spPr>
          <a:xfrm>
            <a:off x="4288766" y="4744656"/>
            <a:ext cx="2245090" cy="461665"/>
          </a:xfrm>
          <a:prstGeom prst="rect">
            <a:avLst/>
          </a:prstGeom>
          <a:noFill/>
        </p:spPr>
        <p:txBody>
          <a:bodyPr wrap="square" rtlCol="0">
            <a:spAutoFit/>
          </a:bodyPr>
          <a:lstStyle/>
          <a:p>
            <a:r>
              <a:rPr lang="en-US" sz="2400" b="1" i="1" dirty="0" smtClean="0">
                <a:solidFill>
                  <a:schemeClr val="accent1">
                    <a:lumMod val="75000"/>
                  </a:schemeClr>
                </a:solidFill>
              </a:rPr>
              <a:t>IMPACT data</a:t>
            </a:r>
            <a:endParaRPr lang="en-US" sz="2400" b="1" i="1" dirty="0">
              <a:solidFill>
                <a:schemeClr val="accent1">
                  <a:lumMod val="75000"/>
                </a:schemeClr>
              </a:solidFill>
            </a:endParaRPr>
          </a:p>
        </p:txBody>
      </p:sp>
      <p:sp>
        <p:nvSpPr>
          <p:cNvPr id="11" name="TextBox 10"/>
          <p:cNvSpPr txBox="1"/>
          <p:nvPr/>
        </p:nvSpPr>
        <p:spPr>
          <a:xfrm>
            <a:off x="515510" y="1930452"/>
            <a:ext cx="2245090" cy="461665"/>
          </a:xfrm>
          <a:prstGeom prst="rect">
            <a:avLst/>
          </a:prstGeom>
          <a:noFill/>
        </p:spPr>
        <p:txBody>
          <a:bodyPr wrap="square" rtlCol="0">
            <a:spAutoFit/>
          </a:bodyPr>
          <a:lstStyle/>
          <a:p>
            <a:r>
              <a:rPr lang="en-US" sz="2400" b="1" i="1" dirty="0" smtClean="0">
                <a:solidFill>
                  <a:schemeClr val="accent1">
                    <a:lumMod val="75000"/>
                  </a:schemeClr>
                </a:solidFill>
              </a:rPr>
              <a:t>Question 7</a:t>
            </a:r>
            <a:endParaRPr lang="en-US" sz="2400" b="1" i="1" dirty="0">
              <a:solidFill>
                <a:schemeClr val="accent1">
                  <a:lumMod val="75000"/>
                </a:schemeClr>
              </a:solidFill>
            </a:endParaRPr>
          </a:p>
        </p:txBody>
      </p:sp>
      <p:cxnSp>
        <p:nvCxnSpPr>
          <p:cNvPr id="8" name="Straight Connector 7"/>
          <p:cNvCxnSpPr/>
          <p:nvPr/>
        </p:nvCxnSpPr>
        <p:spPr>
          <a:xfrm flipV="1">
            <a:off x="1638055" y="2895600"/>
            <a:ext cx="5943600" cy="2819400"/>
          </a:xfrm>
          <a:prstGeom prst="line">
            <a:avLst/>
          </a:prstGeom>
          <a:ln w="76200" cap="rnd"/>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20458" y="404190"/>
            <a:ext cx="1419043" cy="461665"/>
          </a:xfrm>
          <a:prstGeom prst="rect">
            <a:avLst/>
          </a:prstGeom>
          <a:noFill/>
        </p:spPr>
        <p:txBody>
          <a:bodyPr wrap="none" rtlCol="0">
            <a:spAutoFit/>
          </a:bodyPr>
          <a:lstStyle/>
          <a:p>
            <a:r>
              <a:rPr lang="en-US" sz="2400" dirty="0" smtClean="0">
                <a:solidFill>
                  <a:schemeClr val="bg1"/>
                </a:solidFill>
              </a:rPr>
              <a:t>Outcome:</a:t>
            </a:r>
            <a:endParaRPr lang="en-US" sz="2400" dirty="0">
              <a:solidFill>
                <a:schemeClr val="bg1"/>
              </a:solidFill>
            </a:endParaRPr>
          </a:p>
        </p:txBody>
      </p:sp>
      <p:sp>
        <p:nvSpPr>
          <p:cNvPr id="5" name="Rectangle 4"/>
          <p:cNvSpPr/>
          <p:nvPr/>
        </p:nvSpPr>
        <p:spPr>
          <a:xfrm>
            <a:off x="4288766" y="5167267"/>
            <a:ext cx="4572000" cy="646331"/>
          </a:xfrm>
          <a:prstGeom prst="rect">
            <a:avLst/>
          </a:prstGeom>
        </p:spPr>
        <p:txBody>
          <a:bodyPr>
            <a:spAutoFit/>
          </a:bodyPr>
          <a:lstStyle/>
          <a:p>
            <a:r>
              <a:rPr lang="en-US" dirty="0" smtClean="0"/>
              <a:t>Number of children in the SSCC’s care who experienced a placement change.</a:t>
            </a:r>
            <a:endParaRPr lang="en-US" dirty="0"/>
          </a:p>
        </p:txBody>
      </p:sp>
      <p:sp>
        <p:nvSpPr>
          <p:cNvPr id="15" name="TextBox 14"/>
          <p:cNvSpPr txBox="1"/>
          <p:nvPr/>
        </p:nvSpPr>
        <p:spPr>
          <a:xfrm>
            <a:off x="427450" y="762000"/>
            <a:ext cx="8447954" cy="646331"/>
          </a:xfrm>
          <a:prstGeom prst="rect">
            <a:avLst/>
          </a:prstGeom>
          <a:noFill/>
        </p:spPr>
        <p:txBody>
          <a:bodyPr wrap="none" rtlCol="0">
            <a:spAutoFit/>
          </a:bodyPr>
          <a:lstStyle/>
          <a:p>
            <a:r>
              <a:rPr lang="en-US" sz="3600" b="1" dirty="0" smtClean="0">
                <a:solidFill>
                  <a:schemeClr val="tx2"/>
                </a:solidFill>
              </a:rPr>
              <a:t>Children participate in placement decisions</a:t>
            </a:r>
            <a:endParaRPr lang="en-US" sz="3600" b="1" dirty="0">
              <a:solidFill>
                <a:schemeClr val="tx2"/>
              </a:solidFill>
            </a:endParaRPr>
          </a:p>
        </p:txBody>
      </p:sp>
      <p:sp>
        <p:nvSpPr>
          <p:cNvPr id="4" name="Rectangle 3"/>
          <p:cNvSpPr/>
          <p:nvPr/>
        </p:nvSpPr>
        <p:spPr>
          <a:xfrm>
            <a:off x="515510" y="2514600"/>
            <a:ext cx="6415378" cy="1477328"/>
          </a:xfrm>
          <a:prstGeom prst="rect">
            <a:avLst/>
          </a:prstGeom>
        </p:spPr>
        <p:txBody>
          <a:bodyPr wrap="square">
            <a:spAutoFit/>
          </a:bodyPr>
          <a:lstStyle/>
          <a:p>
            <a:r>
              <a:rPr lang="en-US" dirty="0"/>
              <a:t>How many of the placement changes within the </a:t>
            </a:r>
            <a:r>
              <a:rPr lang="en-US" dirty="0" smtClean="0"/>
              <a:t>SSCC during the quarter being reported </a:t>
            </a:r>
            <a:r>
              <a:rPr lang="en-US" dirty="0"/>
              <a:t>were preceded by at least one discussion with the </a:t>
            </a:r>
            <a:r>
              <a:rPr lang="en-US" dirty="0" smtClean="0"/>
              <a:t>child/youth to </a:t>
            </a:r>
            <a:r>
              <a:rPr lang="en-US" dirty="0"/>
              <a:t>obtain the </a:t>
            </a:r>
            <a:r>
              <a:rPr lang="en-US" dirty="0" smtClean="0"/>
              <a:t>child/youth’s opinion</a:t>
            </a:r>
          </a:p>
          <a:p>
            <a:r>
              <a:rPr lang="en-US" dirty="0" smtClean="0"/>
              <a:t>regarding </a:t>
            </a:r>
            <a:r>
              <a:rPr lang="en-US" dirty="0"/>
              <a:t>their placement options, to the </a:t>
            </a:r>
            <a:r>
              <a:rPr lang="en-US" dirty="0" smtClean="0"/>
              <a:t>extent</a:t>
            </a:r>
          </a:p>
          <a:p>
            <a:r>
              <a:rPr lang="en-US" dirty="0" smtClean="0"/>
              <a:t>of the their </a:t>
            </a:r>
            <a:r>
              <a:rPr lang="en-US" dirty="0"/>
              <a:t>ability? </a:t>
            </a:r>
          </a:p>
        </p:txBody>
      </p:sp>
      <p:sp>
        <p:nvSpPr>
          <p:cNvPr id="3" name="TextBox 2"/>
          <p:cNvSpPr txBox="1"/>
          <p:nvPr/>
        </p:nvSpPr>
        <p:spPr>
          <a:xfrm>
            <a:off x="196433" y="6019800"/>
            <a:ext cx="3526766" cy="646331"/>
          </a:xfrm>
          <a:prstGeom prst="rect">
            <a:avLst/>
          </a:prstGeom>
          <a:solidFill>
            <a:srgbClr val="FFFF00"/>
          </a:solidFill>
        </p:spPr>
        <p:txBody>
          <a:bodyPr wrap="square" rtlCol="0">
            <a:spAutoFit/>
          </a:bodyPr>
          <a:lstStyle/>
          <a:p>
            <a:r>
              <a:rPr lang="en-US" dirty="0" smtClean="0"/>
              <a:t>OC-OK will track this outcome; will not appear on PMET form in </a:t>
            </a:r>
            <a:r>
              <a:rPr lang="en-US" dirty="0" err="1" smtClean="0"/>
              <a:t>Evolv</a:t>
            </a:r>
            <a:r>
              <a:rPr lang="en-US" dirty="0" smtClean="0"/>
              <a:t>.</a:t>
            </a:r>
            <a:endParaRPr lang="en-US" dirty="0"/>
          </a:p>
        </p:txBody>
      </p:sp>
    </p:spTree>
    <p:extLst>
      <p:ext uri="{BB962C8B-B14F-4D97-AF65-F5344CB8AC3E}">
        <p14:creationId xmlns:p14="http://schemas.microsoft.com/office/powerpoint/2010/main" val="31108401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2965</TotalTime>
  <Words>723</Words>
  <Application>Microsoft Office PowerPoint</Application>
  <PresentationFormat>On-screen Show (4:3)</PresentationFormat>
  <Paragraphs>121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ACH Child and Family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Sean Allen</dc:creator>
  <cp:lastModifiedBy>Sean Allen</cp:lastModifiedBy>
  <cp:revision>81</cp:revision>
  <dcterms:created xsi:type="dcterms:W3CDTF">2014-09-09T23:58:35Z</dcterms:created>
  <dcterms:modified xsi:type="dcterms:W3CDTF">2014-11-04T17:05:47Z</dcterms:modified>
</cp:coreProperties>
</file>