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image7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72" r:id="rId2"/>
    <p:sldId id="382" r:id="rId3"/>
    <p:sldId id="389" r:id="rId4"/>
    <p:sldId id="392" r:id="rId5"/>
    <p:sldId id="394" r:id="rId6"/>
    <p:sldId id="396" r:id="rId7"/>
    <p:sldId id="399" r:id="rId8"/>
    <p:sldId id="379" r:id="rId9"/>
    <p:sldId id="365" r:id="rId10"/>
    <p:sldId id="380" r:id="rId11"/>
    <p:sldId id="366" r:id="rId12"/>
    <p:sldId id="302" r:id="rId13"/>
    <p:sldId id="301" r:id="rId14"/>
    <p:sldId id="377" r:id="rId15"/>
    <p:sldId id="310" r:id="rId16"/>
    <p:sldId id="306" r:id="rId17"/>
    <p:sldId id="309" r:id="rId18"/>
    <p:sldId id="384" r:id="rId19"/>
    <p:sldId id="386" r:id="rId20"/>
    <p:sldId id="387" r:id="rId21"/>
    <p:sldId id="317" r:id="rId22"/>
    <p:sldId id="431" r:id="rId23"/>
    <p:sldId id="324" r:id="rId24"/>
    <p:sldId id="429" r:id="rId25"/>
    <p:sldId id="455" r:id="rId26"/>
    <p:sldId id="450" r:id="rId27"/>
    <p:sldId id="332" r:id="rId28"/>
    <p:sldId id="434" r:id="rId29"/>
    <p:sldId id="342" r:id="rId30"/>
    <p:sldId id="443" r:id="rId31"/>
    <p:sldId id="381" r:id="rId32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9"/>
    <a:srgbClr val="CB0736"/>
    <a:srgbClr val="003300"/>
    <a:srgbClr val="62B4C5"/>
    <a:srgbClr val="A2E7EB"/>
    <a:srgbClr val="FC0006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6583" autoAdjust="0"/>
  </p:normalViewPr>
  <p:slideViewPr>
    <p:cSldViewPr snapToGrid="0" snapToObjects="1">
      <p:cViewPr>
        <p:scale>
          <a:sx n="100" d="100"/>
          <a:sy n="100" d="100"/>
        </p:scale>
        <p:origin x="-1860" y="-636"/>
      </p:cViewPr>
      <p:guideLst>
        <p:guide orient="horz" pos="4125"/>
        <p:guide orient="horz" pos="2334"/>
        <p:guide pos="5476"/>
        <p:guide pos="28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asq.org/sixsigma/2007/06/problem-analysis-using-pareto-char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92581132847957E-2"/>
          <c:y val="5.0279398185718985E-2"/>
          <c:w val="0.79381576496685224"/>
          <c:h val="0.729051273692925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[0]!paretoXaxis</c:f>
              <c:strCache>
                <c:ptCount val="8"/>
                <c:pt idx="0">
                  <c:v>Wrong Supplier</c:v>
                </c:pt>
                <c:pt idx="1">
                  <c:v>Excess Count</c:v>
                </c:pt>
                <c:pt idx="2">
                  <c:v>Too Few Count</c:v>
                </c:pt>
                <c:pt idx="3">
                  <c:v>Wrong Size</c:v>
                </c:pt>
                <c:pt idx="4">
                  <c:v>Wrong Sterile Instrument Set</c:v>
                </c:pt>
                <c:pt idx="5">
                  <c:v>Missing Item</c:v>
                </c:pt>
                <c:pt idx="6">
                  <c:v>Damaged Item</c:v>
                </c:pt>
                <c:pt idx="7">
                  <c:v>Other</c:v>
                </c:pt>
              </c:strCache>
            </c:strRef>
          </c:cat>
          <c:val>
            <c:numRef>
              <c:f>[0]!Bars</c:f>
              <c:numCache>
                <c:formatCode>General</c:formatCode>
                <c:ptCount val="8"/>
                <c:pt idx="0">
                  <c:v>67</c:v>
                </c:pt>
                <c:pt idx="1">
                  <c:v>45</c:v>
                </c:pt>
                <c:pt idx="2">
                  <c:v>35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6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768128"/>
        <c:axId val="198769664"/>
      </c:barChart>
      <c:lineChart>
        <c:grouping val="standard"/>
        <c:varyColors val="0"/>
        <c:ser>
          <c:idx val="1"/>
          <c:order val="1"/>
          <c:tx>
            <c:strRef>
              <c:f>Calculations!$H$6</c:f>
              <c:strCache>
                <c:ptCount val="1"/>
                <c:pt idx="0">
                  <c:v>Percentage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[0]!Percentage</c:f>
              <c:numCache>
                <c:formatCode>0%</c:formatCode>
                <c:ptCount val="8"/>
                <c:pt idx="0">
                  <c:v>0.36813186813186816</c:v>
                </c:pt>
                <c:pt idx="1">
                  <c:v>0.61538461538461542</c:v>
                </c:pt>
                <c:pt idx="2">
                  <c:v>0.80769230769230771</c:v>
                </c:pt>
                <c:pt idx="3">
                  <c:v>0.86263736263736268</c:v>
                </c:pt>
                <c:pt idx="4">
                  <c:v>0.91208791208791218</c:v>
                </c:pt>
                <c:pt idx="5">
                  <c:v>0.95604395604395609</c:v>
                </c:pt>
                <c:pt idx="6">
                  <c:v>0.98901098901098905</c:v>
                </c:pt>
                <c:pt idx="7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037696"/>
        <c:axId val="199039232"/>
      </c:lineChart>
      <c:catAx>
        <c:axId val="19876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8769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7696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8768128"/>
        <c:crosses val="autoZero"/>
        <c:crossBetween val="between"/>
      </c:valAx>
      <c:catAx>
        <c:axId val="199037696"/>
        <c:scaling>
          <c:orientation val="minMax"/>
        </c:scaling>
        <c:delete val="1"/>
        <c:axPos val="b"/>
        <c:majorTickMark val="out"/>
        <c:minorTickMark val="none"/>
        <c:tickLblPos val="nextTo"/>
        <c:crossAx val="199039232"/>
        <c:crosses val="autoZero"/>
        <c:auto val="1"/>
        <c:lblAlgn val="ctr"/>
        <c:lblOffset val="100"/>
        <c:noMultiLvlLbl val="0"/>
      </c:catAx>
      <c:valAx>
        <c:axId val="199039232"/>
        <c:scaling>
          <c:orientation val="minMax"/>
          <c:max val="1"/>
        </c:scaling>
        <c:delete val="0"/>
        <c:axPos val="r"/>
        <c:numFmt formatCode="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9037696"/>
        <c:crosses val="max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A6165-27FF-4A67-8A65-99116EC946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7AFBF-BA24-46CA-B04D-72FC9D9F298C}">
      <dgm:prSet phldrT="[Text]" custT="1"/>
      <dgm:spPr/>
      <dgm:t>
        <a:bodyPr/>
        <a:lstStyle/>
        <a:p>
          <a:r>
            <a:rPr lang="en-US" sz="2400" dirty="0" smtClean="0"/>
            <a:t>Initiation</a:t>
          </a:r>
          <a:endParaRPr lang="en-US" sz="2400" dirty="0"/>
        </a:p>
      </dgm:t>
    </dgm:pt>
    <dgm:pt modelId="{DD8DEA42-4E54-44B4-AEDF-62EF8CA07633}" type="parTrans" cxnId="{D8215E1C-EDF0-4A88-8EA2-A4F0F1E1F4BA}">
      <dgm:prSet/>
      <dgm:spPr/>
      <dgm:t>
        <a:bodyPr/>
        <a:lstStyle/>
        <a:p>
          <a:endParaRPr lang="en-US" sz="1600"/>
        </a:p>
      </dgm:t>
    </dgm:pt>
    <dgm:pt modelId="{FCB548F2-8482-48EF-B5DC-8B992EADBB4E}" type="sibTrans" cxnId="{D8215E1C-EDF0-4A88-8EA2-A4F0F1E1F4BA}">
      <dgm:prSet/>
      <dgm:spPr/>
      <dgm:t>
        <a:bodyPr/>
        <a:lstStyle/>
        <a:p>
          <a:endParaRPr lang="en-US" sz="1600"/>
        </a:p>
      </dgm:t>
    </dgm:pt>
    <dgm:pt modelId="{BDF3315E-D490-4D8C-9C82-66D038A08F33}">
      <dgm:prSet phldrT="[Text]" custT="1"/>
      <dgm:spPr/>
      <dgm:t>
        <a:bodyPr/>
        <a:lstStyle/>
        <a:p>
          <a:r>
            <a:rPr lang="en-US" sz="2400" dirty="0" smtClean="0"/>
            <a:t>Planning</a:t>
          </a:r>
          <a:endParaRPr lang="en-US" sz="2400" dirty="0" smtClean="0"/>
        </a:p>
      </dgm:t>
    </dgm:pt>
    <dgm:pt modelId="{6BC5C39F-0B23-4175-A6AE-D1D351D8D416}" type="parTrans" cxnId="{0C35D5C5-28F9-4B61-96AE-235A60C07C7F}">
      <dgm:prSet/>
      <dgm:spPr/>
      <dgm:t>
        <a:bodyPr/>
        <a:lstStyle/>
        <a:p>
          <a:endParaRPr lang="en-US" sz="1600"/>
        </a:p>
      </dgm:t>
    </dgm:pt>
    <dgm:pt modelId="{D4D2D3B9-D41E-4FCC-B786-2152A2B71AC8}" type="sibTrans" cxnId="{0C35D5C5-28F9-4B61-96AE-235A60C07C7F}">
      <dgm:prSet/>
      <dgm:spPr/>
      <dgm:t>
        <a:bodyPr/>
        <a:lstStyle/>
        <a:p>
          <a:endParaRPr lang="en-US" sz="1600"/>
        </a:p>
      </dgm:t>
    </dgm:pt>
    <dgm:pt modelId="{20E7A284-4D22-4F00-A43C-5B084C46877D}">
      <dgm:prSet phldrT="[Text]" custT="1"/>
      <dgm:spPr/>
      <dgm:t>
        <a:bodyPr/>
        <a:lstStyle/>
        <a:p>
          <a:r>
            <a:rPr lang="en-US" sz="2400" dirty="0" smtClean="0"/>
            <a:t>Execution</a:t>
          </a:r>
          <a:endParaRPr lang="en-US" sz="2400" dirty="0"/>
        </a:p>
      </dgm:t>
    </dgm:pt>
    <dgm:pt modelId="{624E651D-1227-4457-8E13-CB5247A9CDAF}" type="parTrans" cxnId="{72AEF604-4FB6-4ABF-A68A-11FEBFA1795A}">
      <dgm:prSet/>
      <dgm:spPr/>
      <dgm:t>
        <a:bodyPr/>
        <a:lstStyle/>
        <a:p>
          <a:endParaRPr lang="en-US" sz="1600"/>
        </a:p>
      </dgm:t>
    </dgm:pt>
    <dgm:pt modelId="{002AD2CF-A3E0-4525-9BB8-E7A988A99E2C}" type="sibTrans" cxnId="{72AEF604-4FB6-4ABF-A68A-11FEBFA1795A}">
      <dgm:prSet/>
      <dgm:spPr/>
      <dgm:t>
        <a:bodyPr/>
        <a:lstStyle/>
        <a:p>
          <a:endParaRPr lang="en-US" sz="1600"/>
        </a:p>
      </dgm:t>
    </dgm:pt>
    <dgm:pt modelId="{F4F52EA5-81A4-4A4D-86C8-47FC1F966B7D}">
      <dgm:prSet phldrT="[Text]" custT="1"/>
      <dgm:spPr/>
      <dgm:t>
        <a:bodyPr/>
        <a:lstStyle/>
        <a:p>
          <a:r>
            <a:rPr lang="en-US" sz="2400" dirty="0" smtClean="0"/>
            <a:t>Closing</a:t>
          </a:r>
          <a:endParaRPr lang="en-US" sz="2400" dirty="0" smtClean="0"/>
        </a:p>
      </dgm:t>
    </dgm:pt>
    <dgm:pt modelId="{569B7FF8-7986-4F77-AA24-1BF4368B8040}" type="parTrans" cxnId="{2D3B9DB8-12CB-4F2D-9215-FCCAAE97CCEC}">
      <dgm:prSet/>
      <dgm:spPr/>
      <dgm:t>
        <a:bodyPr/>
        <a:lstStyle/>
        <a:p>
          <a:endParaRPr lang="en-US" sz="1600"/>
        </a:p>
      </dgm:t>
    </dgm:pt>
    <dgm:pt modelId="{0A316B84-1790-4B5A-BE36-DE7462D7B577}" type="sibTrans" cxnId="{2D3B9DB8-12CB-4F2D-9215-FCCAAE97CCEC}">
      <dgm:prSet/>
      <dgm:spPr/>
      <dgm:t>
        <a:bodyPr/>
        <a:lstStyle/>
        <a:p>
          <a:endParaRPr lang="en-US" sz="1600"/>
        </a:p>
      </dgm:t>
    </dgm:pt>
    <dgm:pt modelId="{D5D0FA81-57EE-4AC3-A842-DD8988C7BD92}" type="pres">
      <dgm:prSet presAssocID="{3D4A6165-27FF-4A67-8A65-99116EC946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9072E58-28D7-40F9-9097-F7CF4563C59B}" type="pres">
      <dgm:prSet presAssocID="{3D4A6165-27FF-4A67-8A65-99116EC946C2}" presName="Name1" presStyleCnt="0"/>
      <dgm:spPr/>
    </dgm:pt>
    <dgm:pt modelId="{9CD53973-D8CE-4E54-8CDB-24813D6A9C04}" type="pres">
      <dgm:prSet presAssocID="{3D4A6165-27FF-4A67-8A65-99116EC946C2}" presName="cycle" presStyleCnt="0"/>
      <dgm:spPr/>
    </dgm:pt>
    <dgm:pt modelId="{D5B76633-46B9-4CB8-845C-009258136B60}" type="pres">
      <dgm:prSet presAssocID="{3D4A6165-27FF-4A67-8A65-99116EC946C2}" presName="srcNode" presStyleLbl="node1" presStyleIdx="0" presStyleCnt="4"/>
      <dgm:spPr/>
    </dgm:pt>
    <dgm:pt modelId="{99F4EF48-B422-494A-8F4D-9B9981EC50AA}" type="pres">
      <dgm:prSet presAssocID="{3D4A6165-27FF-4A67-8A65-99116EC946C2}" presName="conn" presStyleLbl="parChTrans1D2" presStyleIdx="0" presStyleCnt="1"/>
      <dgm:spPr/>
      <dgm:t>
        <a:bodyPr/>
        <a:lstStyle/>
        <a:p>
          <a:endParaRPr lang="en-US"/>
        </a:p>
      </dgm:t>
    </dgm:pt>
    <dgm:pt modelId="{DF7C798D-D3A3-47CD-9DB6-0C8E27DCF397}" type="pres">
      <dgm:prSet presAssocID="{3D4A6165-27FF-4A67-8A65-99116EC946C2}" presName="extraNode" presStyleLbl="node1" presStyleIdx="0" presStyleCnt="4"/>
      <dgm:spPr/>
    </dgm:pt>
    <dgm:pt modelId="{2F4D37AA-FC5E-438A-9DC8-14D67F2109B8}" type="pres">
      <dgm:prSet presAssocID="{3D4A6165-27FF-4A67-8A65-99116EC946C2}" presName="dstNode" presStyleLbl="node1" presStyleIdx="0" presStyleCnt="4"/>
      <dgm:spPr/>
    </dgm:pt>
    <dgm:pt modelId="{1457A496-84B8-4DD7-BFDE-4B11206D36D6}" type="pres">
      <dgm:prSet presAssocID="{66B7AFBF-BA24-46CA-B04D-72FC9D9F298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06400-4C31-4162-A45A-E534BE26C28E}" type="pres">
      <dgm:prSet presAssocID="{66B7AFBF-BA24-46CA-B04D-72FC9D9F298C}" presName="accent_1" presStyleCnt="0"/>
      <dgm:spPr/>
    </dgm:pt>
    <dgm:pt modelId="{E7FE84AD-3379-4FD3-A121-97731BE83E46}" type="pres">
      <dgm:prSet presAssocID="{66B7AFBF-BA24-46CA-B04D-72FC9D9F298C}" presName="accentRepeatNode" presStyleLbl="solidFgAcc1" presStyleIdx="0" presStyleCnt="4"/>
      <dgm:spPr/>
    </dgm:pt>
    <dgm:pt modelId="{5F16E5FB-917D-40EB-AB92-5A57A1C2B026}" type="pres">
      <dgm:prSet presAssocID="{BDF3315E-D490-4D8C-9C82-66D038A08F3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5DA21-FAF4-4796-9D88-2F3D6B5AF357}" type="pres">
      <dgm:prSet presAssocID="{BDF3315E-D490-4D8C-9C82-66D038A08F33}" presName="accent_2" presStyleCnt="0"/>
      <dgm:spPr/>
    </dgm:pt>
    <dgm:pt modelId="{354ABB68-6974-404C-94CC-02F02D494717}" type="pres">
      <dgm:prSet presAssocID="{BDF3315E-D490-4D8C-9C82-66D038A08F33}" presName="accentRepeatNode" presStyleLbl="solidFgAcc1" presStyleIdx="1" presStyleCnt="4"/>
      <dgm:spPr/>
    </dgm:pt>
    <dgm:pt modelId="{E256B878-2A7A-43C3-B03A-89DB063F3268}" type="pres">
      <dgm:prSet presAssocID="{20E7A284-4D22-4F00-A43C-5B084C46877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8767B-B42A-4805-90E4-64DCD6581E5B}" type="pres">
      <dgm:prSet presAssocID="{20E7A284-4D22-4F00-A43C-5B084C46877D}" presName="accent_3" presStyleCnt="0"/>
      <dgm:spPr/>
    </dgm:pt>
    <dgm:pt modelId="{CA813811-D62F-43F5-8746-719AC44DDAA6}" type="pres">
      <dgm:prSet presAssocID="{20E7A284-4D22-4F00-A43C-5B084C46877D}" presName="accentRepeatNode" presStyleLbl="solidFgAcc1" presStyleIdx="2" presStyleCnt="4"/>
      <dgm:spPr/>
    </dgm:pt>
    <dgm:pt modelId="{8523969F-CA8F-4647-A80E-F39B8DCD5A99}" type="pres">
      <dgm:prSet presAssocID="{F4F52EA5-81A4-4A4D-86C8-47FC1F966B7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2FDAD-1F81-46BF-BC56-4DDFFD96DD88}" type="pres">
      <dgm:prSet presAssocID="{F4F52EA5-81A4-4A4D-86C8-47FC1F966B7D}" presName="accent_4" presStyleCnt="0"/>
      <dgm:spPr/>
    </dgm:pt>
    <dgm:pt modelId="{CBFD5116-AB5C-4EFB-B13B-A49DC9381BB8}" type="pres">
      <dgm:prSet presAssocID="{F4F52EA5-81A4-4A4D-86C8-47FC1F966B7D}" presName="accentRepeatNode" presStyleLbl="solidFgAcc1" presStyleIdx="3" presStyleCnt="4"/>
      <dgm:spPr/>
    </dgm:pt>
  </dgm:ptLst>
  <dgm:cxnLst>
    <dgm:cxn modelId="{2D3B9DB8-12CB-4F2D-9215-FCCAAE97CCEC}" srcId="{3D4A6165-27FF-4A67-8A65-99116EC946C2}" destId="{F4F52EA5-81A4-4A4D-86C8-47FC1F966B7D}" srcOrd="3" destOrd="0" parTransId="{569B7FF8-7986-4F77-AA24-1BF4368B8040}" sibTransId="{0A316B84-1790-4B5A-BE36-DE7462D7B577}"/>
    <dgm:cxn modelId="{D8215E1C-EDF0-4A88-8EA2-A4F0F1E1F4BA}" srcId="{3D4A6165-27FF-4A67-8A65-99116EC946C2}" destId="{66B7AFBF-BA24-46CA-B04D-72FC9D9F298C}" srcOrd="0" destOrd="0" parTransId="{DD8DEA42-4E54-44B4-AEDF-62EF8CA07633}" sibTransId="{FCB548F2-8482-48EF-B5DC-8B992EADBB4E}"/>
    <dgm:cxn modelId="{0C35D5C5-28F9-4B61-96AE-235A60C07C7F}" srcId="{3D4A6165-27FF-4A67-8A65-99116EC946C2}" destId="{BDF3315E-D490-4D8C-9C82-66D038A08F33}" srcOrd="1" destOrd="0" parTransId="{6BC5C39F-0B23-4175-A6AE-D1D351D8D416}" sibTransId="{D4D2D3B9-D41E-4FCC-B786-2152A2B71AC8}"/>
    <dgm:cxn modelId="{561C197F-F7CE-4EAF-A039-6DA37EC725D7}" type="presOf" srcId="{FCB548F2-8482-48EF-B5DC-8B992EADBB4E}" destId="{99F4EF48-B422-494A-8F4D-9B9981EC50AA}" srcOrd="0" destOrd="0" presId="urn:microsoft.com/office/officeart/2008/layout/VerticalCurvedList"/>
    <dgm:cxn modelId="{0D8F8CDE-1249-499B-ACBD-FA660C875A19}" type="presOf" srcId="{BDF3315E-D490-4D8C-9C82-66D038A08F33}" destId="{5F16E5FB-917D-40EB-AB92-5A57A1C2B026}" srcOrd="0" destOrd="0" presId="urn:microsoft.com/office/officeart/2008/layout/VerticalCurvedList"/>
    <dgm:cxn modelId="{72AEF604-4FB6-4ABF-A68A-11FEBFA1795A}" srcId="{3D4A6165-27FF-4A67-8A65-99116EC946C2}" destId="{20E7A284-4D22-4F00-A43C-5B084C46877D}" srcOrd="2" destOrd="0" parTransId="{624E651D-1227-4457-8E13-CB5247A9CDAF}" sibTransId="{002AD2CF-A3E0-4525-9BB8-E7A988A99E2C}"/>
    <dgm:cxn modelId="{5421DA39-B9F0-4A5D-9D07-BA5FF64342C1}" type="presOf" srcId="{3D4A6165-27FF-4A67-8A65-99116EC946C2}" destId="{D5D0FA81-57EE-4AC3-A842-DD8988C7BD92}" srcOrd="0" destOrd="0" presId="urn:microsoft.com/office/officeart/2008/layout/VerticalCurvedList"/>
    <dgm:cxn modelId="{D299BAE4-5755-4B0B-9F2A-037FBE8E3CF0}" type="presOf" srcId="{20E7A284-4D22-4F00-A43C-5B084C46877D}" destId="{E256B878-2A7A-43C3-B03A-89DB063F3268}" srcOrd="0" destOrd="0" presId="urn:microsoft.com/office/officeart/2008/layout/VerticalCurvedList"/>
    <dgm:cxn modelId="{FF9F841E-C32D-47F0-B675-DB9E1720241C}" type="presOf" srcId="{F4F52EA5-81A4-4A4D-86C8-47FC1F966B7D}" destId="{8523969F-CA8F-4647-A80E-F39B8DCD5A99}" srcOrd="0" destOrd="0" presId="urn:microsoft.com/office/officeart/2008/layout/VerticalCurvedList"/>
    <dgm:cxn modelId="{38E53C24-52A0-4818-AF75-0D8D79F81157}" type="presOf" srcId="{66B7AFBF-BA24-46CA-B04D-72FC9D9F298C}" destId="{1457A496-84B8-4DD7-BFDE-4B11206D36D6}" srcOrd="0" destOrd="0" presId="urn:microsoft.com/office/officeart/2008/layout/VerticalCurvedList"/>
    <dgm:cxn modelId="{7C53D732-B01F-4F6D-98E3-5083D1312B92}" type="presParOf" srcId="{D5D0FA81-57EE-4AC3-A842-DD8988C7BD92}" destId="{19072E58-28D7-40F9-9097-F7CF4563C59B}" srcOrd="0" destOrd="0" presId="urn:microsoft.com/office/officeart/2008/layout/VerticalCurvedList"/>
    <dgm:cxn modelId="{E5C7D8FA-087E-4DB2-9EE8-4262F49CED74}" type="presParOf" srcId="{19072E58-28D7-40F9-9097-F7CF4563C59B}" destId="{9CD53973-D8CE-4E54-8CDB-24813D6A9C04}" srcOrd="0" destOrd="0" presId="urn:microsoft.com/office/officeart/2008/layout/VerticalCurvedList"/>
    <dgm:cxn modelId="{3842C419-9788-47AF-92EE-5562B603C5E4}" type="presParOf" srcId="{9CD53973-D8CE-4E54-8CDB-24813D6A9C04}" destId="{D5B76633-46B9-4CB8-845C-009258136B60}" srcOrd="0" destOrd="0" presId="urn:microsoft.com/office/officeart/2008/layout/VerticalCurvedList"/>
    <dgm:cxn modelId="{DE8E8623-976D-4A5A-90E4-EBD4EFE45174}" type="presParOf" srcId="{9CD53973-D8CE-4E54-8CDB-24813D6A9C04}" destId="{99F4EF48-B422-494A-8F4D-9B9981EC50AA}" srcOrd="1" destOrd="0" presId="urn:microsoft.com/office/officeart/2008/layout/VerticalCurvedList"/>
    <dgm:cxn modelId="{EF672101-308D-4A9F-ADAA-E6FC7D41A2CD}" type="presParOf" srcId="{9CD53973-D8CE-4E54-8CDB-24813D6A9C04}" destId="{DF7C798D-D3A3-47CD-9DB6-0C8E27DCF397}" srcOrd="2" destOrd="0" presId="urn:microsoft.com/office/officeart/2008/layout/VerticalCurvedList"/>
    <dgm:cxn modelId="{267F2BC5-2C00-479D-B998-CB60CB5DD848}" type="presParOf" srcId="{9CD53973-D8CE-4E54-8CDB-24813D6A9C04}" destId="{2F4D37AA-FC5E-438A-9DC8-14D67F2109B8}" srcOrd="3" destOrd="0" presId="urn:microsoft.com/office/officeart/2008/layout/VerticalCurvedList"/>
    <dgm:cxn modelId="{779F4DFD-A8A0-44F1-A5F6-A8FAA99AE8DE}" type="presParOf" srcId="{19072E58-28D7-40F9-9097-F7CF4563C59B}" destId="{1457A496-84B8-4DD7-BFDE-4B11206D36D6}" srcOrd="1" destOrd="0" presId="urn:microsoft.com/office/officeart/2008/layout/VerticalCurvedList"/>
    <dgm:cxn modelId="{2A5BDCDA-33C9-4EB0-8061-DC37DF148D10}" type="presParOf" srcId="{19072E58-28D7-40F9-9097-F7CF4563C59B}" destId="{73E06400-4C31-4162-A45A-E534BE26C28E}" srcOrd="2" destOrd="0" presId="urn:microsoft.com/office/officeart/2008/layout/VerticalCurvedList"/>
    <dgm:cxn modelId="{8A4328D2-706D-4A44-8155-7D590E1C7D4A}" type="presParOf" srcId="{73E06400-4C31-4162-A45A-E534BE26C28E}" destId="{E7FE84AD-3379-4FD3-A121-97731BE83E46}" srcOrd="0" destOrd="0" presId="urn:microsoft.com/office/officeart/2008/layout/VerticalCurvedList"/>
    <dgm:cxn modelId="{393F3DB3-DE2F-42BF-BE80-020C97B8EBB5}" type="presParOf" srcId="{19072E58-28D7-40F9-9097-F7CF4563C59B}" destId="{5F16E5FB-917D-40EB-AB92-5A57A1C2B026}" srcOrd="3" destOrd="0" presId="urn:microsoft.com/office/officeart/2008/layout/VerticalCurvedList"/>
    <dgm:cxn modelId="{0B0FB98B-0A23-4F55-8FDB-D5C468C40B6F}" type="presParOf" srcId="{19072E58-28D7-40F9-9097-F7CF4563C59B}" destId="{3495DA21-FAF4-4796-9D88-2F3D6B5AF357}" srcOrd="4" destOrd="0" presId="urn:microsoft.com/office/officeart/2008/layout/VerticalCurvedList"/>
    <dgm:cxn modelId="{2EBA1960-887F-4B9D-8671-ADF53BF8B402}" type="presParOf" srcId="{3495DA21-FAF4-4796-9D88-2F3D6B5AF357}" destId="{354ABB68-6974-404C-94CC-02F02D494717}" srcOrd="0" destOrd="0" presId="urn:microsoft.com/office/officeart/2008/layout/VerticalCurvedList"/>
    <dgm:cxn modelId="{2340A1F4-DC68-4D00-9877-CF7B9BFF8697}" type="presParOf" srcId="{19072E58-28D7-40F9-9097-F7CF4563C59B}" destId="{E256B878-2A7A-43C3-B03A-89DB063F3268}" srcOrd="5" destOrd="0" presId="urn:microsoft.com/office/officeart/2008/layout/VerticalCurvedList"/>
    <dgm:cxn modelId="{3DFE532D-2E87-461C-AC4E-2365C7C51C7C}" type="presParOf" srcId="{19072E58-28D7-40F9-9097-F7CF4563C59B}" destId="{5C98767B-B42A-4805-90E4-64DCD6581E5B}" srcOrd="6" destOrd="0" presId="urn:microsoft.com/office/officeart/2008/layout/VerticalCurvedList"/>
    <dgm:cxn modelId="{D825CEC1-43A1-43D9-9647-5F911AF20196}" type="presParOf" srcId="{5C98767B-B42A-4805-90E4-64DCD6581E5B}" destId="{CA813811-D62F-43F5-8746-719AC44DDAA6}" srcOrd="0" destOrd="0" presId="urn:microsoft.com/office/officeart/2008/layout/VerticalCurvedList"/>
    <dgm:cxn modelId="{0129570D-5DEE-401C-881F-D5FC4EF47C5A}" type="presParOf" srcId="{19072E58-28D7-40F9-9097-F7CF4563C59B}" destId="{8523969F-CA8F-4647-A80E-F39B8DCD5A99}" srcOrd="7" destOrd="0" presId="urn:microsoft.com/office/officeart/2008/layout/VerticalCurvedList"/>
    <dgm:cxn modelId="{44ED86E9-F8B6-4EBB-A946-04C4771E81C9}" type="presParOf" srcId="{19072E58-28D7-40F9-9097-F7CF4563C59B}" destId="{3482FDAD-1F81-46BF-BC56-4DDFFD96DD88}" srcOrd="8" destOrd="0" presId="urn:microsoft.com/office/officeart/2008/layout/VerticalCurvedList"/>
    <dgm:cxn modelId="{49F706D4-0A10-470C-A6AE-B9F5E7990359}" type="presParOf" srcId="{3482FDAD-1F81-46BF-BC56-4DDFFD96DD88}" destId="{CBFD5116-AB5C-4EFB-B13B-A49DC9381B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4EF48-B422-494A-8F4D-9B9981EC50AA}">
      <dsp:nvSpPr>
        <dsp:cNvPr id="0" name=""/>
        <dsp:cNvSpPr/>
      </dsp:nvSpPr>
      <dsp:spPr>
        <a:xfrm>
          <a:off x="-3619967" y="-344743"/>
          <a:ext cx="4315336" cy="4315336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7A496-84B8-4DD7-BFDE-4B11206D36D6}">
      <dsp:nvSpPr>
        <dsp:cNvPr id="0" name=""/>
        <dsp:cNvSpPr/>
      </dsp:nvSpPr>
      <dsp:spPr>
        <a:xfrm>
          <a:off x="364527" y="457764"/>
          <a:ext cx="2156111" cy="492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9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Initiation</a:t>
          </a:r>
          <a:endParaRPr lang="en-US" sz="2400" kern="1200" dirty="0"/>
        </a:p>
      </dsp:txBody>
      <dsp:txXfrm>
        <a:off x="364527" y="457764"/>
        <a:ext cx="2156111" cy="492715"/>
      </dsp:txXfrm>
    </dsp:sp>
    <dsp:sp modelId="{E7FE84AD-3379-4FD3-A121-97731BE83E46}">
      <dsp:nvSpPr>
        <dsp:cNvPr id="0" name=""/>
        <dsp:cNvSpPr/>
      </dsp:nvSpPr>
      <dsp:spPr>
        <a:xfrm>
          <a:off x="56580" y="396175"/>
          <a:ext cx="615894" cy="615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6E5FB-917D-40EB-AB92-5A57A1C2B026}">
      <dsp:nvSpPr>
        <dsp:cNvPr id="0" name=""/>
        <dsp:cNvSpPr/>
      </dsp:nvSpPr>
      <dsp:spPr>
        <a:xfrm>
          <a:off x="647013" y="1196966"/>
          <a:ext cx="1873626" cy="492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9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Planning</a:t>
          </a:r>
          <a:endParaRPr lang="en-US" sz="2400" kern="1200" dirty="0" smtClean="0"/>
        </a:p>
      </dsp:txBody>
      <dsp:txXfrm>
        <a:off x="647013" y="1196966"/>
        <a:ext cx="1873626" cy="492715"/>
      </dsp:txXfrm>
    </dsp:sp>
    <dsp:sp modelId="{354ABB68-6974-404C-94CC-02F02D494717}">
      <dsp:nvSpPr>
        <dsp:cNvPr id="0" name=""/>
        <dsp:cNvSpPr/>
      </dsp:nvSpPr>
      <dsp:spPr>
        <a:xfrm>
          <a:off x="339065" y="1135376"/>
          <a:ext cx="615894" cy="615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6B878-2A7A-43C3-B03A-89DB063F3268}">
      <dsp:nvSpPr>
        <dsp:cNvPr id="0" name=""/>
        <dsp:cNvSpPr/>
      </dsp:nvSpPr>
      <dsp:spPr>
        <a:xfrm>
          <a:off x="647013" y="1936167"/>
          <a:ext cx="1873626" cy="492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9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Execution</a:t>
          </a:r>
          <a:endParaRPr lang="en-US" sz="2400" kern="1200" dirty="0"/>
        </a:p>
      </dsp:txBody>
      <dsp:txXfrm>
        <a:off x="647013" y="1936167"/>
        <a:ext cx="1873626" cy="492715"/>
      </dsp:txXfrm>
    </dsp:sp>
    <dsp:sp modelId="{CA813811-D62F-43F5-8746-719AC44DDAA6}">
      <dsp:nvSpPr>
        <dsp:cNvPr id="0" name=""/>
        <dsp:cNvSpPr/>
      </dsp:nvSpPr>
      <dsp:spPr>
        <a:xfrm>
          <a:off x="339065" y="1874578"/>
          <a:ext cx="615894" cy="615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3969F-CA8F-4647-A80E-F39B8DCD5A99}">
      <dsp:nvSpPr>
        <dsp:cNvPr id="0" name=""/>
        <dsp:cNvSpPr/>
      </dsp:nvSpPr>
      <dsp:spPr>
        <a:xfrm>
          <a:off x="364527" y="2675369"/>
          <a:ext cx="2156111" cy="492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9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Closing</a:t>
          </a:r>
          <a:endParaRPr lang="en-US" sz="2400" kern="1200" dirty="0" smtClean="0"/>
        </a:p>
      </dsp:txBody>
      <dsp:txXfrm>
        <a:off x="364527" y="2675369"/>
        <a:ext cx="2156111" cy="492715"/>
      </dsp:txXfrm>
    </dsp:sp>
    <dsp:sp modelId="{CBFD5116-AB5C-4EFB-B13B-A49DC9381BB8}">
      <dsp:nvSpPr>
        <dsp:cNvPr id="0" name=""/>
        <dsp:cNvSpPr/>
      </dsp:nvSpPr>
      <dsp:spPr>
        <a:xfrm>
          <a:off x="56580" y="2613780"/>
          <a:ext cx="615894" cy="615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14E2A23-224F-1C49-BE8B-D99FAEA06F55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932B4A6-E5B7-7A49-8BE6-84A985A2D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EC14CBD-E624-6E41-8402-010333EFBC77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E19DD42-9CF0-204D-9D2A-8BCCA9E3B8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1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226F4-9868-4E9B-9A56-026F048B91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1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226F4-9868-4E9B-9A56-026F048B91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18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226F4-9868-4E9B-9A56-026F048B91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1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9DD42-9CF0-204D-9D2A-8BCCA9E3B89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025" y="3073893"/>
            <a:ext cx="8239125" cy="1313813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ch_cmc_pos_clr_rgb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67"/>
          <a:stretch/>
        </p:blipFill>
        <p:spPr>
          <a:xfrm>
            <a:off x="4311858" y="0"/>
            <a:ext cx="4832142" cy="150898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04" y="6676440"/>
            <a:ext cx="77816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5829" y="6676440"/>
            <a:ext cx="2172342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215900" y="990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879"/>
            <a:ext cx="8229600" cy="470916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32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ch_cmc_pos_clr_rgb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6" b="34067"/>
          <a:stretch/>
        </p:blipFill>
        <p:spPr>
          <a:xfrm>
            <a:off x="6926707" y="6131763"/>
            <a:ext cx="2010507" cy="46542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1203960"/>
            <a:ext cx="9144000" cy="0"/>
          </a:xfrm>
          <a:prstGeom prst="line">
            <a:avLst/>
          </a:prstGeom>
          <a:ln w="12700" cmpd="sng">
            <a:solidFill>
              <a:srgbClr val="FC00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04" y="6676440"/>
            <a:ext cx="77816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5829" y="6676440"/>
            <a:ext cx="2172342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Privileged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1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320"/>
              </a:spcBef>
              <a:buNone/>
              <a:defRPr sz="2200"/>
            </a:lvl1pPr>
            <a:lvl2pPr marL="742950" indent="-285750">
              <a:buFont typeface="Arial"/>
              <a:buChar char="•"/>
              <a:defRPr sz="20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ch_cmc_pos_clr_rgb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6" b="34067"/>
          <a:stretch/>
        </p:blipFill>
        <p:spPr>
          <a:xfrm>
            <a:off x="6926707" y="6131763"/>
            <a:ext cx="2010507" cy="46542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1203960"/>
            <a:ext cx="9144000" cy="0"/>
          </a:xfrm>
          <a:prstGeom prst="line">
            <a:avLst/>
          </a:prstGeom>
          <a:ln w="12700" cmpd="sng">
            <a:solidFill>
              <a:srgbClr val="FC00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04" y="6676440"/>
            <a:ext cx="77816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5829" y="6676440"/>
            <a:ext cx="2172342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Privileged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6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742950" indent="-285750">
              <a:buFont typeface="Arial"/>
              <a:buChar char="•"/>
              <a:defRPr sz="2000"/>
            </a:lvl2pPr>
            <a:lvl3pPr>
              <a:defRPr sz="18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8" name="Picture 7" descr="ch_cmc_pos_clr_rgb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6" b="34067"/>
          <a:stretch/>
        </p:blipFill>
        <p:spPr>
          <a:xfrm>
            <a:off x="6926707" y="6131763"/>
            <a:ext cx="2010507" cy="46542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1229360"/>
            <a:ext cx="9144000" cy="0"/>
          </a:xfrm>
          <a:prstGeom prst="line">
            <a:avLst/>
          </a:prstGeom>
          <a:ln w="12700" cmpd="sng">
            <a:solidFill>
              <a:srgbClr val="FC00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04" y="6676440"/>
            <a:ext cx="77816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5829" y="6676440"/>
            <a:ext cx="2172342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Privileged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1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83" y="3345438"/>
            <a:ext cx="7330667" cy="1362075"/>
          </a:xfrm>
        </p:spPr>
        <p:txBody>
          <a:bodyPr anchor="t">
            <a:normAutofit/>
          </a:bodyPr>
          <a:lstStyle>
            <a:lvl1pPr algn="l">
              <a:defRPr sz="2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ch_cmc_pos_clr_rgb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67"/>
          <a:stretch/>
        </p:blipFill>
        <p:spPr>
          <a:xfrm>
            <a:off x="4311858" y="0"/>
            <a:ext cx="4832142" cy="15089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04" y="6676440"/>
            <a:ext cx="77816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5829" y="6676440"/>
            <a:ext cx="2172342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Privileged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0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5879"/>
            <a:ext cx="4038600" cy="4709160"/>
          </a:xfrm>
        </p:spPr>
        <p:txBody>
          <a:bodyPr>
            <a:normAutofit/>
          </a:bodyPr>
          <a:lstStyle>
            <a:lvl1pPr>
              <a:defRPr sz="2200"/>
            </a:lvl1pPr>
            <a:lvl2pPr marL="742950" indent="-285750">
              <a:buFont typeface="Arial"/>
              <a:buChar char="•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5879"/>
            <a:ext cx="4038600" cy="47091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ch_cmc_pos_clr_rgb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6" b="34067"/>
          <a:stretch/>
        </p:blipFill>
        <p:spPr>
          <a:xfrm>
            <a:off x="6926707" y="6131763"/>
            <a:ext cx="2010507" cy="46542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1203960"/>
            <a:ext cx="9144000" cy="0"/>
          </a:xfrm>
          <a:prstGeom prst="line">
            <a:avLst/>
          </a:prstGeom>
          <a:ln w="12700" cmpd="sng">
            <a:solidFill>
              <a:srgbClr val="FC00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04" y="6676440"/>
            <a:ext cx="77816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5829" y="6676440"/>
            <a:ext cx="2172342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Privileged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325880"/>
            <a:ext cx="8229600" cy="4709160"/>
          </a:xfr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Visual Here</a:t>
            </a:r>
            <a:endParaRPr lang="en-US" dirty="0"/>
          </a:p>
        </p:txBody>
      </p:sp>
      <p:pic>
        <p:nvPicPr>
          <p:cNvPr id="10" name="Picture 9" descr="ch_cmc_pos_clr_rgb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6" b="34067"/>
          <a:stretch/>
        </p:blipFill>
        <p:spPr>
          <a:xfrm>
            <a:off x="6926707" y="6131763"/>
            <a:ext cx="2010507" cy="46542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1203960"/>
            <a:ext cx="9144000" cy="0"/>
          </a:xfrm>
          <a:prstGeom prst="line">
            <a:avLst/>
          </a:prstGeom>
          <a:ln w="12700" cmpd="sng">
            <a:solidFill>
              <a:srgbClr val="FC00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04" y="6676440"/>
            <a:ext cx="77816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5829" y="6676440"/>
            <a:ext cx="2172342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Privileged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2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274320"/>
            <a:ext cx="8229600" cy="5715000"/>
          </a:xfr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7" name="Picture 6" descr="ch_cmc_pos_clr_rgb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6" b="34067"/>
          <a:stretch/>
        </p:blipFill>
        <p:spPr>
          <a:xfrm>
            <a:off x="6926707" y="6131763"/>
            <a:ext cx="2010507" cy="46542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04" y="6676440"/>
            <a:ext cx="77816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5829" y="6676440"/>
            <a:ext cx="2172342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Privileged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7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A7E3-2491-4667-99F4-52509BACB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5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5879"/>
            <a:ext cx="8229600" cy="4709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676440"/>
            <a:ext cx="9144000" cy="182875"/>
          </a:xfrm>
          <a:prstGeom prst="rect">
            <a:avLst/>
          </a:prstGeom>
          <a:solidFill>
            <a:srgbClr val="FC00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199" y="6676440"/>
            <a:ext cx="1086171" cy="1926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>
              <a:defRPr sz="1200" b="0" i="0">
                <a:latin typeface="Arial"/>
                <a:cs typeface="Arial"/>
              </a:defRPr>
            </a:lvl1pPr>
          </a:lstStyle>
          <a:p>
            <a:pPr lvl="0"/>
            <a:r>
              <a:rPr lang="en-US" sz="1000" dirty="0" smtClean="0">
                <a:solidFill>
                  <a:schemeClr val="bg1"/>
                </a:solidFill>
              </a:rPr>
              <a:t>Dallas, Texas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4014" y="6676440"/>
            <a:ext cx="77816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5829" y="6676440"/>
            <a:ext cx="2172342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Privileged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1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51" r:id="rId5"/>
    <p:sldLayoutId id="2147483652" r:id="rId6"/>
    <p:sldLayoutId id="2147483654" r:id="rId7"/>
    <p:sldLayoutId id="2147483655" r:id="rId8"/>
    <p:sldLayoutId id="2147483660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eg"/><Relationship Id="rId7" Type="http://schemas.openxmlformats.org/officeDocument/2006/relationships/image" Target="../media/image14.jpg"/><Relationship Id="rId2" Type="http://schemas.openxmlformats.org/officeDocument/2006/relationships/hyperlink" Target="http://www.google.com/url?sa=i&amp;rct=j&amp;q=&amp;esrc=s&amp;frm=1&amp;source=images&amp;cd=&amp;cad=rja&amp;uact=8&amp;ved=0CAQQjRw&amp;url=http://www.rw-designer.com/icon-detail/2505&amp;ei=KSNkVNbhJIqbNrLogpAN&amp;bvm=bv.79189006,d.eXY&amp;psig=AFQjCNFyjaG_aX-TnzUPwAD3vXjZKCBu1Q&amp;ust=141593514565532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hyperlink" Target="http://www.google.com/url?sa=i&amp;rct=j&amp;q=&amp;esrc=s&amp;frm=1&amp;source=images&amp;cd=&amp;cad=rja&amp;uact=8&amp;ved=0CAQQjRw&amp;url=http://www.hessingsoftware.com/toyota-star-safety-for-ipad&amp;ei=zyJkVIOZGMOrgwSu9IPoBA&amp;psig=AFQjCNHI2_lSN2a_HnzsB_vlbIAkWJ0epg&amp;ust=1415935055456813" TargetMode="External"/><Relationship Id="rId9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://www.google.com/url?sa=i&amp;rct=j&amp;q=&amp;esrc=s&amp;frm=1&amp;source=images&amp;cd=&amp;cad=rja&amp;uact=8&amp;ved=0CAQQjRw&amp;url=http://www.processexcellencenetwork.com/lean-six-sigma-business-transformation/articles/process-excellence-methodologies-using-prioritizat/&amp;ei=ARpdVKWxMMyqyASmroH4Bw&amp;bvm=bv.79189006,d.aWw&amp;psig=AFQjCNFGMA7EDexOvP9C7wWmgha5T-P-0g&amp;ust=1415474049835148" TargetMode="External"/><Relationship Id="rId18" Type="http://schemas.openxmlformats.org/officeDocument/2006/relationships/image" Target="../media/image27.jpeg"/><Relationship Id="rId3" Type="http://schemas.openxmlformats.org/officeDocument/2006/relationships/oleObject" Target="../embeddings/oleObject1.bin"/><Relationship Id="rId7" Type="http://schemas.openxmlformats.org/officeDocument/2006/relationships/hyperlink" Target="http://www.google.com/url?sa=i&amp;source=images&amp;cd=&amp;ved=0CAgQjRw&amp;url=http://www.leansimulations.org/2011/09/value-stream-map-examples.html&amp;ei=OfRcVO-RMNieyATAvYG4CQ&amp;psig=AFQjCNGUXD2pMjTmnXLIZw_GzjF5oLL9Fg&amp;ust=1415464377886059" TargetMode="External"/><Relationship Id="rId12" Type="http://schemas.openxmlformats.org/officeDocument/2006/relationships/image" Target="../media/image24.jpeg"/><Relationship Id="rId17" Type="http://schemas.openxmlformats.org/officeDocument/2006/relationships/hyperlink" Target="http://www.google.com/url?sa=i&amp;rct=j&amp;q=&amp;esrc=s&amp;frm=1&amp;source=images&amp;cd=&amp;cad=rja&amp;uact=8&amp;ved=0CAcQjRw&amp;url=http://asq.org/service/body-of-knowledge/tools-control-plan&amp;ei=nCRdVMvqJsb8yQSw9IKgDA&amp;bvm=bv.79189006,d.aWw&amp;psig=AFQjCNFKsY0-H0tdwEpfQLMDW-HRzXBmdw&amp;ust=1415476772604876" TargetMode="Externa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6.png"/><Relationship Id="rId20" Type="http://schemas.openxmlformats.org/officeDocument/2006/relationships/image" Target="../media/image2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11" Type="http://schemas.openxmlformats.org/officeDocument/2006/relationships/hyperlink" Target="http://www.google.com/url?sa=i&amp;rct=j&amp;q=&amp;esrc=s&amp;frm=1&amp;source=images&amp;cd=&amp;cad=rja&amp;uact=8&amp;ved=0CAQQjRw&amp;url=http://itgeneral.blogspot.com/2011/11/it-future-realiy-trree.html&amp;ei=vQ9dVJexA8X5yQTrkIDYDg&amp;bvm=bv.79184187,d.aWw&amp;psig=AFQjCNHcybjnYnZ1kmm3LmuVfrzDwpUMCw&amp;ust=1415471421117918" TargetMode="External"/><Relationship Id="rId5" Type="http://schemas.openxmlformats.org/officeDocument/2006/relationships/oleObject" Target="../embeddings/oleObject2.bin"/><Relationship Id="rId15" Type="http://schemas.openxmlformats.org/officeDocument/2006/relationships/hyperlink" Target="http://www.google.com/url?sa=i&amp;rct=j&amp;q=&amp;esrc=s&amp;frm=1&amp;source=images&amp;cd=&amp;cad=rja&amp;uact=8&amp;ved=0CAQQjRw&amp;url=http://www.endlessicons.com/free-icons/3d-bar-graph-icon/&amp;ei=9SNdVL6kN4aqyATZjYCADQ&amp;bvm=bv.79189006,d.aWw&amp;psig=AFQjCNGnuY1W3j3uWr3MbcaEdjbwFWHmDg&amp;ust=1415476597953636" TargetMode="External"/><Relationship Id="rId10" Type="http://schemas.openxmlformats.org/officeDocument/2006/relationships/image" Target="../media/image23.jpeg"/><Relationship Id="rId19" Type="http://schemas.openxmlformats.org/officeDocument/2006/relationships/hyperlink" Target="http://www.google.com/url?sa=i&amp;rct=j&amp;q=&amp;esrc=s&amp;frm=1&amp;source=images&amp;cd=&amp;cad=rja&amp;uact=8&amp;ved=0CAQQjRw&amp;url=http://www.cleverq.com/analytic-tools/management-performance-software/&amp;ei=GiVdVJP8BIapyAT7oICQDA&amp;bvm=bv.79189006,d.aWw&amp;psig=AFQjCNGXtK-9BDttdlZ2NR9ujPjABM04jA&amp;ust=1415476890134976" TargetMode="External"/><Relationship Id="rId4" Type="http://schemas.openxmlformats.org/officeDocument/2006/relationships/image" Target="../media/image20.emf"/><Relationship Id="rId9" Type="http://schemas.openxmlformats.org/officeDocument/2006/relationships/hyperlink" Target="http://www.google.com/url?sa=i&amp;rct=j&amp;q=&amp;esrc=s&amp;frm=1&amp;source=images&amp;cd=&amp;cad=rja&amp;uact=8&amp;ved=0CAQQjRw&amp;url=http://asq.org/service/body-of-knowledge/tools-sipoc&amp;ei=R_VcVN3VBZKmyAT3noDIBw&amp;bvm=bv.79184187,d.aWw&amp;psig=AFQjCNFPR2rEMBWeYOrkd4cT93aJPrDimQ&amp;ust=1415464647145124" TargetMode="External"/><Relationship Id="rId1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of Project Management </a:t>
            </a:r>
            <a:br>
              <a:rPr lang="en-US" dirty="0" smtClean="0"/>
            </a:br>
            <a:r>
              <a:rPr lang="en-US" dirty="0" smtClean="0"/>
              <a:t>&amp; Lean Six Sigma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57400"/>
          </a:xfrm>
        </p:spPr>
        <p:txBody>
          <a:bodyPr/>
          <a:lstStyle/>
          <a:p>
            <a:r>
              <a:rPr lang="en-US" dirty="0" smtClean="0"/>
              <a:t>QPI Steering Committee Meeting</a:t>
            </a:r>
            <a:endParaRPr lang="en-US" dirty="0" smtClean="0"/>
          </a:p>
          <a:p>
            <a:r>
              <a:rPr lang="en-US" dirty="0" smtClean="0"/>
              <a:t>December </a:t>
            </a:r>
            <a:r>
              <a:rPr lang="en-US" dirty="0" smtClean="0"/>
              <a:t>17, </a:t>
            </a:r>
            <a:r>
              <a:rPr lang="en-US" dirty="0" smtClean="0"/>
              <a:t>2015</a:t>
            </a:r>
          </a:p>
          <a:p>
            <a:endParaRPr lang="en-US" sz="1600" dirty="0" smtClean="0"/>
          </a:p>
          <a:p>
            <a:r>
              <a:rPr lang="en-US" sz="1400" dirty="0" smtClean="0"/>
              <a:t>David Olszewski, DM</a:t>
            </a:r>
          </a:p>
          <a:p>
            <a:r>
              <a:rPr lang="en-US" sz="1400" dirty="0" smtClean="0"/>
              <a:t>Sr. Director of Industrial Engineering – Children’s Health</a:t>
            </a:r>
          </a:p>
          <a:p>
            <a:r>
              <a:rPr lang="en-US" sz="1400" dirty="0" smtClean="0"/>
              <a:t>Adjunct Faculty, Industrial Engineering – UT Arlington</a:t>
            </a:r>
            <a:endParaRPr lang="en-US" sz="1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485829" y="6676440"/>
            <a:ext cx="2172342" cy="182562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Privileged and Confidential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18704" y="6676440"/>
            <a:ext cx="778169" cy="18287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r"/>
            <a:fld id="{D894A3D7-14C2-6C47-A804-4E9D0C64FE84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Tools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09675"/>
            <a:ext cx="8458200" cy="4876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There are a number of tools within the Lean toolkit you can use to help eliminate waste: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Visual Controls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Kaizen Events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Daily </a:t>
            </a:r>
            <a:r>
              <a:rPr lang="en-US" sz="1800" dirty="0" smtClean="0"/>
              <a:t>Accountability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Waste Walks </a:t>
            </a:r>
            <a:r>
              <a:rPr lang="en-US" sz="1800" dirty="0" smtClean="0"/>
              <a:t>(Gemba</a:t>
            </a:r>
            <a:r>
              <a:rPr lang="en-US" sz="18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6S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Cellular Flow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Total Productive Maintenance</a:t>
            </a:r>
          </a:p>
          <a:p>
            <a:endParaRPr lang="en-US" sz="2000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819650" y="1885950"/>
            <a:ext cx="4143375" cy="2581275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Leader </a:t>
            </a:r>
            <a:r>
              <a:rPr lang="en-US" sz="1800" dirty="0"/>
              <a:t>Standard 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Value Stream Mapping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FMEA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Poke Yoke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Kanban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One-Piece Flow Production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Heijunka/ Workload Leveling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3" name="AutoShape 2" descr="Image result for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28" y="4171950"/>
            <a:ext cx="361784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18704" y="6676440"/>
            <a:ext cx="778169" cy="182875"/>
          </a:xfrm>
        </p:spPr>
        <p:txBody>
          <a:bodyPr/>
          <a:lstStyle/>
          <a:p>
            <a:fld id="{D894A3D7-14C2-6C47-A804-4E9D0C64FE8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5829" y="6676440"/>
            <a:ext cx="2172342" cy="182562"/>
          </a:xfrm>
        </p:spPr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98908" y="1768410"/>
            <a:ext cx="4492750" cy="1241490"/>
          </a:xfrm>
          <a:ln>
            <a:solidFill>
              <a:schemeClr val="accent1"/>
            </a:solidFill>
          </a:ln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1600" i="1" dirty="0" smtClean="0">
                <a:latin typeface="Arial" charset="0"/>
                <a:cs typeface="Arial" charset="0"/>
              </a:rPr>
              <a:t>The term “Six Sigma” is based on a statistical concept: Defects can be minimized by maintaining 6 standard deviations between the process mean and its upper &amp; lower specification limits.</a:t>
            </a:r>
            <a:endParaRPr lang="en-US" sz="16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Six Sigma?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Privileged and Confidential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17010" r="6417" b="25298"/>
          <a:stretch/>
        </p:blipFill>
        <p:spPr bwMode="auto">
          <a:xfrm>
            <a:off x="52343" y="1273110"/>
            <a:ext cx="4498848" cy="225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19935" r="8639" b="31311"/>
          <a:stretch/>
        </p:blipFill>
        <p:spPr bwMode="auto">
          <a:xfrm>
            <a:off x="55392" y="3594211"/>
            <a:ext cx="449275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978037"/>
              </p:ext>
            </p:extLst>
          </p:nvPr>
        </p:nvGraphicFramePr>
        <p:xfrm>
          <a:off x="4598908" y="3602635"/>
          <a:ext cx="4492751" cy="200325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61426"/>
                <a:gridCol w="787407"/>
                <a:gridCol w="1488693"/>
                <a:gridCol w="1055225"/>
              </a:tblGrid>
              <a:tr h="3338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Sigma Level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DPMO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Conformance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Failure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8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308,357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</a:tr>
              <a:tr h="3338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66,807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</a:tr>
              <a:tr h="3338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6,210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  <a:tr h="3338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0.02%</a:t>
                      </a:r>
                    </a:p>
                  </a:txBody>
                  <a:tcPr marL="9525" marR="9525" marT="9525" marB="0" anchor="ctr"/>
                </a:tc>
              </a:tr>
              <a:tr h="3338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99.9996%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0.0004%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285736" y="3308975"/>
            <a:ext cx="8633637" cy="16684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1986: Developed at Motorola                                  by Bill Smith &amp; Bob Galvin 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1995: Jack Welch made it central to his business strategy at General Electric</a:t>
            </a:r>
            <a:endParaRPr lang="en-US" sz="1600" dirty="0" smtClean="0"/>
          </a:p>
        </p:txBody>
      </p:sp>
      <p:pic>
        <p:nvPicPr>
          <p:cNvPr id="21510" name="Picture 6" descr="https://encrypted-tbn0.gstatic.com/images?q=tbn:ANd9GcRxpBxJkXTWPkAfhY6XF9g926CHIPhjQQJTY2yiaDP68MUxrwLAgahdehtGL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644" y="1305074"/>
            <a:ext cx="1477927" cy="13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LEAN &amp; Six Sigma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36" y="1296449"/>
            <a:ext cx="8633637" cy="190931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1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Developed in the 1940s at Toyota</a:t>
            </a:r>
            <a:endParaRPr lang="en-US" sz="2400" dirty="0"/>
          </a:p>
          <a:p>
            <a:pPr lvl="2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Toyota Production System (TPS)</a:t>
            </a:r>
          </a:p>
          <a:p>
            <a:pPr lvl="3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TPS known as Lean in the USA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pic>
        <p:nvPicPr>
          <p:cNvPr id="21508" name="Picture 4" descr="https://encrypted-tbn2.gstatic.com/images?q=tbn:ANd9GcR9PkBRi6XiEnLXE_7YVpG1yM6SzScj2fpR5IgL-SY_FS6z3RbIfwJGPM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92" y="1480580"/>
            <a:ext cx="1063254" cy="94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4" descr="data:image/jpeg;base64,/9j/4AAQSkZJRgABAQAAAQABAAD/2wCEAAkGBhIQERUQEBAQFBUVFhUUGBIVFRQYFBUTFRQVFBUVFhUXHCYeFxkkGRQUHy8gIycpLCwsFR4xNTAqNSYrLCkBCQoKDgwOGg8PGiokHyUvLC0vKS0uLCksLCwpLCwtKiwsLCwsKSwqLCwsKSksLCwpLCosKSwpLC8sLCwsKiwsLP/AABEIAMwAzAMBIgACEQEDEQH/xAAcAAABBAMBAAAAAAAAAAAAAAAAAwUGBwEECAL/xABKEAABAwICBQgGBgcGBgMAAAABAAIDBBEFEgYhMUFRBxMiYXGBkaEyUnKSsdEIFCNCgqIzQ2JzssHhFSRTY8LxVIOTs9LwFjSj/8QAGgEAAgMBAQAAAAAAAAAAAAAAAAQCAwUBBv/EAC0RAAICAQMDAwIGAwEAAAAAAAABAgMRBBIhMUFRBTJhEyJxgZGxwdEUofBC/9oADAMBAAIRAxEAPwC8UIQgAQhCABCEIAEIQgAQo1pHyjYfh9xUVTM4/VM6cne1uzvsqzxz6SO1tFR9j53eeRn/AJIAvFC5ZxLlvxebZUtiHCKNrbd5BPmo9Vab4hKbvr6s9XPSAeAICAOx0Liz+26r/iKn/qSfNe4tI6xmttXVN7JpR8HLuGB2ghcjUPKjisNslfObbnkPH5wVK8J+kRiEdhURU8442Mb/ABbq8lwDo5CrLR/l+w6os2oElK4+uM0fvt2d4CsWgxGKdgkgljkYdj2ODmnvCANhCEIAEIQgAQhCABCEIAEIQgAQhCABCwSqZ5TOXIRF1Jhjg54u19VqLWHeItznftbBuugCfaZ8pFFhTft5M0pF2wMsZDwJH3B1nzVCaYctFfXlzI3/AFaE6ubiJDiP25Np7rBQl7pKiQvc5z3uN3PcSSSd5JTjS4W1ut3SPkmtPpLL/b08lc7Yw6jbFSvkNwCb7z8963ocEH33dw+ac2tXsBbVXp1UPdyxOWok+nBrRYbGPuA9utbTIWjY0DuC9AL2Ano1wj7UkUOTfVmA1e8g4Be2wngfAr1kPAqRE130MbtrGnuC1ptHonbMzew3HgU5AL2AqJ0Vz90UTU5LoyMVOjkjdbLPHVqPgsYPpBV0EmemmlheNoBIB6nNOpw7QpWAk6mhZKLPaD17x2FZ13psXzW8DENS17if6E/SDZJlhxNgjds+sRg82et7Nre0XHUFcdLVMlY2SJ7XscLte0gtI4gjUVx3iWjb47uju9vD7w7t6c9BeUmrwmT7J2eEnp07ich4lvqO6x33WPZVOp4khyM1JZR1shMOh+mdNikAnpn7LB8ZtzkbuDh8DsKflWSBCEIAEIQgAQhCABYJWVTfLlyl8w04ZSvtI8fbyNOtjCP0YPrOG3gO1ADLywcr5mL8PoHkRi7ZZ2nXIdhYwj7nE7+zbUdHRGQ8Bx+SKKkMh6htP8k+RxgCwFgtPRaL6v3z9v7i91u3hdTEMAaLNFkqAgBblDh7pDwbvPyXoeIrC4Qg3k144yTYAk8AnWlwJx1vOUcNpTnS0jYxZo795S7pLAk7hfwVErX2OCEGExN+7mPE/JbjI2jY0DsAXgUskJMcws8Br/wyNEjfJ1u5e7qjc5c5OtY4FAVlJ3Wcy4cPL6RjtrG+FvgtWXBmn0SR1HWFu5kjEyRpEj/0c2YxHiInc2/zXVJrudxkapqJzNo1cRsSYCkN1pVGHg62aurcrVZnqRG4BM+M6OCW74gGv4bnfIp8y21L0AuW1xtjtkiUZOLyiE6OaSVOGVIngcWPabOYb5Xt3se3eF1PoLpxBi1OJoei9thJET0o38Otp3Heud9IMBEzc7B9oB7w4Hr4Jm0N0tmwqqbURX1dGSM6hIy/SY7+R3ELzuoodMsPp2Zp12KaydioTfgGORV1PHVQOzMkbccQd7XDcQbgjqTglywEIQgAQhCAI3yg6YNwuikqTYv9CJh+9K4HL3DWT1BckzzyVErpHuL5JHFznHaXE3JKsDl00vNZXmmY77KlvGLbDKf0ju7U38J4qG4TTWGc7Ts7EzpaHdYo9u/4Fdk9kcm5TwBjQ0f7pYBACXp4C9waP/QvVpKKwuiMxvIvh9BzhufRG3r6lII2gCwFgNyRhjDQGjYEqClpy3M4KArbwnD/AKzUQ0/+JI0O9hvTefdafFaIKmvJRh3OVUtQRqhYGD25Dc/lb+ZLXT2VuRZXHdJIX5VsN5ueCoaLCRhhd7TOmzyLh3KFXVu8pGGc9QSEC7orTt/5et35Myp8O3qjRz3V48FmojiWRS6zdJ3WbpzAuZnlIaSNZ2AcXHU0eJCn2m2jYgwumLRrpObzHi14ySn3nB3corolh/1ivp4yLta4zO9mLWL9rywK5cYw4VEEsDtkjHM94EA+Kz9VdssivHI3RDMX8lF3RmWvASBZ3pNu1w/aaS13mClMy0MCh5qIA7XvWmGrfzJGZl9alF9gEAFFdLsFt/eGDUdTx17nKWgLEsAe0scLgggjqKrvqVsHFk65uEsmOQrTs0lT9Rmd9jUEBtzqZPsaeoO9E9eVdHrijEKN1PMWXILTdrhqNtrSPJdW8mmlf9pYfFO4jnGjm5f3jLAnvFnfiXm2nF4ZqJ5WUSpCELh0EzaYY6KGhnqj+rjcWji89Fg94hPKqT6RmM83RQ0wOuaXM72Ihf8Aic3wQBz9d00l3Elz3XJ3kuNyfipMyAAADdqTJgUN5C71R5nUpCAvRel1ba3N9/4M/VSzLAlzSdcLgytzHafgtONlyBxT+GgAC2zUn7HxgWQmCs3WTHwXk6lRg6erq4+THDOZoGPIs6YumPGztTB7gb4qnaakM8jIG7ZXtjH4jYnuFz3LoqngEbGsaLNa0NA6gLD4LM9QniKgN6aPLkZljDmlrhcEEEdRFiue6qiMEslO7bE90fc09E97cpXQ6p7lRw7ma4SgdGeMO/5kfQd+UsVOgnibj5/gs1McxyRW6zdJ5lh8uUEncL+C2cCBYvJDh13VFUR6sDT1N6cnm5o/CrKTBoJhRpqCCNws4t5x/tyHO6/jbuT+vOaie+xs1a47YpFI6cYd9XxCdoFmy5ahv49T/wA7SfxJlurC5YMO6NPVAeg8wuP7Mou3we0e8q5zLa0s99Sf5foZ90ds2KXRdJ5kZkzgqPVlkBYabpQBcYEU05w67WTgbOg7sOtp8bjvUq+jvpHzVXJROPRnZnaN3Ox6/Nmb3QtbGKPnYJGcWm3aNY+CgeiOLmkrqepH6uVhPs3s4e6SsTXQ22bvI/p5ZjjwdmIWGuuLhZSIyC52+kbX5q+GHdHBfvke6/k0LolcvcvEpOMyj1Y4QP8Aph3+ooAjej0fQc7ibeA/qncBaGBN+xHafinIBet0i20RXx+5k3PM2LUTemPFO2ZNlH6XcVvXU59SCFcyxmSd0XUMATDkvwznq/nSOjAwv6s7+g3yzlXIoNySYZzdG6cjXPIXD92zoM+Dj3qcrzusnvtfxwadMdsEChHK3hnOUQnA108jXn927oP+IP4VN1q4rQNqIJIHbJGOYfxAi6oqnsmpeCyS3Jo53zLcwXDvrVVBT7pJGh37tvTf+VpHem8Mc27H+kwljvaaS0+YU65IMN5yqlqCNUMYjb7cpufytHvL0V89lTkZtcczSLbAWUIXmTUGfTDCfrVFPANrmEt9tvTZ+ZoVCRTZmh3EX+a6TXPmk+G/Va2ogtYCQvZ+7l+0b4Ekdy1vTp9YfmKamPCZpZkZkldZutfAiLxO1raAWjCekO1OICrkBgBVNiMPNzSM9V7h4E2VuAKr9KGWq5h+18QCszXr7UxvTPlo620Or+foKWb14InHtyC/mnhRDkjlLsGoyf8ADcPdke0fBS9ZI8C5b5dG2xqfrZCf/wAmLqRc1/SFo8mKNktqkgjN+tpcw/AIAjGA/oR2u+KcgE06NvvG4cHfEf0KeAF6zSSzTH8DJtX3sUp9RW3mWoxLZlaysVzIDXOIYz0nEMaP2nENHmUlmUm5N8M+sYjFcXbCDM7tb0WfmcD3Kq2WyDl4JwW6SRdmFUDaeCOFtssbGs90AXUO0i5VoYHGOmZzzhqL72jB4A7Xd2pJ8qmlZgjFHE6z5Bd5G1sey3UXfAHiqizLJ0mjVi+pZ37Dd1zi9sSyqHljkzfb07Cz/LJDgPxairGwnF4qqITQPDmnxB3hw3Fc35lIdCdK3UNQCSeaeQ2Ru62zOOsfNX6jQQcc1rD/AHIV6hp4kL8ouG/V8Rl1WbMGzjtd0ZPzNJ/ErG5LML5nD2PIs6cumPGztTB7jW+KaeVnAHVTaWSEXLpWwEj/AA57Wd2AjzW9p9pQMPpmUsBtK5gY236uJoy5u3VYf0S0pyvqhVHr3/ItUVXKU2KaV8pUNG4wxN56Uana7MYeBO89QUcpeWSUO+1poi39hzg63fcKuC++sozJ+GgpjHDWfkWeom3lM6I0f0kgro+cgds9Jh1PYeBH89ir3llwzLNT1QGp7XQOP7TftI792cKG6NaQvoqhs7CbDU9u57DtafiOtW3p/SNrsKkki6WVramMjfk6fm3MO9Iun/FvjJe1jKn9WDXcpTMs5ki2S4uN+tZzLbwIG1S63hOoCbMMZdxPAfFOoCos6nQAVXaVH+9ze1/pCtQBVDjE+eeV/F7yOzMbeSy9c/tS+RrTLlnUvI8LYLR+w/8A7simSjnJ1R81hdHGRYiCMkdbhmP8Skayh4FSX0k8KuylqgNhfC4+0A9v8L1dqh/K1gX1zCqhgF3xt55nHNF0iB2tzDvQBzLozNZ7mesL94/3UmAUIoKjm5Gv4EX7Nh8lOWr0Hptm6rb4/kz9THEs+QAWSV6AWHt1LSFTGZWpyQUTYaaorpNQcS0HhHCCXHvcXe6qlc/ht3du5W/pYP7OwOKlGp72siPa7pyn4jvSOt+5RqX/AKf+hijjMvBWmOYu6qqJKh+17iQODdjW9wsFo5klmRmTyiksIobzyK5kZklmRmXcHC6OTHSls1I6GZwzUwvd2+Ia2u/Da3cFV+kmOurKmSodsceiODBqaPD4lNlPWvjzZHFudpY629jtrT1aklmStWmjXZKa7/8AMtla5RUfArmRmSWZGZNYKhXMrc5Isa56nko5Dfm9bQd8T9o7Ab+8qezKT8m2LcxiEVzZsl4nfj9H8waldXV9Sprxz+hdTLbNDNimHmlnmpj+qkewdbb3YfdLVrZlNeWPC+armTgdGojsf3kWo/lc3wUOw+m5x9tw1n5KVFm+pT+CNsds2h3wyDKy52nX8lugLDQvYCpk8vJE1cTquahkkP3WOPfbV52VT4bRunmjhbrdJI1g7XuDf5qc8oOIZIGwg65HXPst1/G3gschuA/WcVjeRdlO10x4Zh0WD3nA/hWRrZ5mo+B/TxxHJ05S04jY2NuxjWtHY0AD4JVCEiMgvMjA4FpFwQQRxB1FekIA400wwU0VdUUpGqORwb7BN2H3SE+YHVc5E3iBY9ymH0i9GclRDXsHRlbzTz/mM1sJ7WavwKs9HK3I8sOw6x27/L4LQ9Pt2W7X34/oX1Ed0M+CXAL0AsMNxcJQBegZmmcPlZDPFNIwvYx7XuYLAnKbga+sBPen2ngxLmgyJ0bY8xIc4G7nWF9XAA+KZcq0qmjI1t2cOCjshKam+q6EtzSaQhmRmSWZGZMYICuZGZJZkZkYAVzIzJLMjMjACuZGZJZkZkYAVzJSnqTG9r27Wua4drSCPgtbMlqWmdIcrRfr3DtKHjHJ0nmmOn0WKQsgZTSNka8Pa8uaQNRDhq12IPkE2UVGI25Rt3niUnh+HNiGrWTtd8upboCzsRgtkOhZKTk8sAF62aysgJg0sxkRRljTrI19Q3DvXFycITpbifP1LnD0W9FvYFd30dcB5qilq3DpTyZWn/Li1fxF3gufqamfNI2NgLnyODQOLnGwHiV2RoxgjaKkgpW7Io2tJ4utdzu9xJ715+ye+bkasY7UkOiEIVZIEIQgCP6d6LtxKhmpTbM5uaNx+7K3Ww9l9R6iVyHNC+CQseC18bi0tO1rmmxB7wu3FQvL7oAWP/tSnb0X2bO0D0X7Gy9h1A9duK6njkCF4TiIc0HcdvUd6eAFX+GV/NO1+idvzUwoq6wAJu07Dw/ovTaa9aiGe66/2ZdteyXwOQC9gLDdetewFcVGrUYc1+sajx+YTbPQvZtFxxGtP4C9AKSsaAiuZGZSaSiY/wBJgPXv8Qtd2BRnZmHf81Yro9zmBhzIzJ7/APjrfXd4Be2aOM3vefBd+rAMDDmXuKNzzZrST1BSWLBIm/dv2klb0cQaLNAA4AWVcr12R3Ax0WjzjrlNh6o2953J9p6drBlaAAlAF6AS07HLqdwAC9gIAWlieLMgHFx2N/meAUEnJ4R0ziuJtgZfa4+i3+Z6lWOPYgZHkE313ceLv6JwxvF3XLnG73bOofJNWBYLLW1EdNA0ukkcGjgOLidwAuSepK665Vx+jHq+v9DOnry97LH5AdDTUVZr5G/ZU2pl9jp3DV7rTftLV0YmjRPRqPDqSOki2MGt297zrc89ZP8AJO6xR4EIQgAQhCABI1lGyaN0UrQ9j2lrmnY5pFiClkIA5R5TuTqTCajohzqaQkxScN/NvPrDzGvio5heKc30H+j/AA/0XYeN4JDWwPpqmMPjeLEHdwcDucNoK5e5ReTKowmQusZKZx6E4GzgyT1XeR3K2q2VUt0SM4KawzZo6si1jcHw7k7QzB2zwVd4bizoTba31eHYpZh9cyUXY7tG8doXoadTXqFxw/Bm2VSh+A/AL0AtWGc79a2mPBVjWCs9gL0AgBewFEAAXoBAC9AKIAAvYCwAsPqGt2uC4AoAslwAuSAOJTdPi9vQb3n5JorKtz9bnd24dynGpvqGRwxHSC3Ri1n1js7gohimJZLknM88dvaUliWONbdsfSPrbh80ywQSTyBjGukkeQA0AlznHYAAldRrYUrZVy/IxVQ5cy6HkB8rwAC57iAABcknUAAPgumeSHk0GGQ8/UNBqpWjN/lM282Ov1j3blp8k3JE3DwKusa11UR0WbWwA8OMnE7tg4q0VhNtvLNDoCEIXABCEIAEIQgAQhCABIVtDHPG6KZjXseMrmOALSDuIKXQgCgOUHkFkiLqjDLyR7TTE/aM/dk+mOo6+1VCQ+F5BzMe02INw4EbQQdi7dUZ0t5OaHEx/eIQJLWE7OjKOHSHpDqddCeAOZcP0uc3VM3MPWbqPeNhUmw/GoZfQkbf1TqPgVu6UfR9rYLvo3sqWerqZKB2Hou7j3KtsTwaeldkqIJYnDc9rm+F9vcnq9dZHiXIvLTxfTgtSNbMbQqhpcXmi/RyyN6rm3gdSc4NOKtv32u9po/kmVroPqmUvTS7Ms17BwSDyoCeUGp9WL3T80lJp1Un/DHY35lSWtr+SP8AjzJ1K5aVTM1gu5waOJICglRpNUv2yuHs2HwTe+RzzrLnE8SSVF+oxXtiSWlfdksr9J4m6mXeerU3xKjtdjEk2pxsPVGod/FPujvJdiVdYxUr2sP62X7NluN3az3Aq3NEvo+U0FpK+Q1Dxr5pt2wg9f3n+XYkrdXbbw3heEMwpjAprRHQKsxR+WmiOQGzpnXETO1289QuV0doByXUuEtzNHO1BFnVDhr17RGPuN8zvKltJRxwsEcTGMY0WDGANaBwAGoJZKloIQhAAhCEACEIQAIQhAAhCEACEIQAIQhAAkaqijlbkljY9vqvaHDwKWQgCGYnyP4TUa3UTGHjEXR+TTbyUdq/o6Yc7XHNVx9WZjh+Zl/NWqhAFOH6NlN/x1R7kaUh+jbRj06yqPYI2/EFW+hAFc0PIHhUdi9k8vtym3gyylmE6F0NJ/8AXo6eM+sGAu943PmnpCABCEIAEIQgAQhCABCEIAEIQgD/2Q==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06" y="3417640"/>
            <a:ext cx="798440" cy="7984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6" y="3712201"/>
            <a:ext cx="1145759" cy="8620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6" y="2043113"/>
            <a:ext cx="704850" cy="809625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85736" y="5106838"/>
            <a:ext cx="8633637" cy="9661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2002: “Lean Six Sigma: Combining Six Sigma with Lean Speed” book written by Michael George</a:t>
            </a:r>
            <a:endParaRPr lang="en-US" sz="1600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8" y="5304401"/>
            <a:ext cx="565435" cy="5710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644" y="3422204"/>
            <a:ext cx="795528" cy="7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7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Lean Six Sigma? (LSS)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04" y="4058441"/>
            <a:ext cx="2710965" cy="1938322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b="1" dirty="0" smtClean="0"/>
              <a:t>Streamlining processes by eliminating </a:t>
            </a:r>
            <a:r>
              <a:rPr lang="en-US" sz="1500" b="1" dirty="0" smtClean="0">
                <a:solidFill>
                  <a:srgbClr val="FF0000"/>
                </a:solidFill>
              </a:rPr>
              <a:t>waste</a:t>
            </a:r>
            <a:endParaRPr lang="en-US" sz="1500" b="1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 smtClean="0"/>
              <a:t>- Customer driven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 smtClean="0"/>
              <a:t>- Process-centric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 smtClean="0"/>
              <a:t>- Error/mistake-proofing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 smtClean="0"/>
              <a:t>- </a:t>
            </a:r>
            <a:r>
              <a:rPr lang="en-US" sz="1500" dirty="0" smtClean="0"/>
              <a:t>Continuous monitoring </a:t>
            </a:r>
            <a:r>
              <a:rPr lang="en-US" sz="1500" dirty="0" smtClean="0"/>
              <a:t>&amp; improvement in ALL areas!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6" name="Plus 5"/>
          <p:cNvSpPr/>
          <p:nvPr/>
        </p:nvSpPr>
        <p:spPr>
          <a:xfrm>
            <a:off x="2603324" y="2239065"/>
            <a:ext cx="818707" cy="93566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46" y="1898811"/>
            <a:ext cx="2025287" cy="1933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8812"/>
            <a:ext cx="1983372" cy="1933476"/>
          </a:xfrm>
          <a:prstGeom prst="rect">
            <a:avLst/>
          </a:prstGeom>
        </p:spPr>
      </p:pic>
      <p:sp>
        <p:nvSpPr>
          <p:cNvPr id="10" name="Equal 9"/>
          <p:cNvSpPr/>
          <p:nvPr/>
        </p:nvSpPr>
        <p:spPr>
          <a:xfrm>
            <a:off x="5498677" y="2490790"/>
            <a:ext cx="1210456" cy="74952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80" y="1898813"/>
            <a:ext cx="1914525" cy="19334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457481" y="4111605"/>
            <a:ext cx="2710965" cy="231021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1500" b="1" dirty="0" smtClean="0"/>
              <a:t>Improving quality by minimizing </a:t>
            </a:r>
            <a:r>
              <a:rPr lang="en-US" sz="1500" b="1" dirty="0" smtClean="0">
                <a:solidFill>
                  <a:srgbClr val="FF0000"/>
                </a:solidFill>
              </a:rPr>
              <a:t>variations</a:t>
            </a:r>
            <a:r>
              <a:rPr lang="en-US" sz="1500" b="1" dirty="0" smtClean="0"/>
              <a:t> and </a:t>
            </a:r>
            <a:r>
              <a:rPr lang="en-US" sz="1500" b="1" dirty="0" smtClean="0">
                <a:solidFill>
                  <a:srgbClr val="FF0000"/>
                </a:solidFill>
              </a:rPr>
              <a:t>defects/errors</a:t>
            </a:r>
            <a:r>
              <a:rPr lang="en-US" sz="1500" b="1" dirty="0" smtClean="0"/>
              <a:t>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 smtClean="0"/>
              <a:t>- </a:t>
            </a:r>
            <a:r>
              <a:rPr lang="en-US" sz="1500" dirty="0"/>
              <a:t>Measuring defects per </a:t>
            </a:r>
            <a:r>
              <a:rPr lang="en-US" sz="1500" dirty="0" smtClean="0"/>
              <a:t>million opportunities (DPMO)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1500" dirty="0" smtClean="0"/>
              <a:t>- Customer driven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1500" dirty="0" smtClean="0"/>
              <a:t>- Process-centric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 smtClean="0"/>
              <a:t>- Continuous monitoring &amp; improvement in ALL areas! 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 rot="20229014">
            <a:off x="5981087" y="4939425"/>
            <a:ext cx="30925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Highly effective way to</a:t>
            </a: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improve processes!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7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Do Healthcare Organizations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LSS?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25664" y="1207590"/>
            <a:ext cx="5889411" cy="4782314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Avoid unnecessary expenses</a:t>
            </a:r>
          </a:p>
          <a:p>
            <a:r>
              <a:rPr lang="en-US" dirty="0"/>
              <a:t>Reduce overtime</a:t>
            </a:r>
          </a:p>
          <a:p>
            <a:r>
              <a:rPr lang="en-US" dirty="0"/>
              <a:t>Achieve cost savings</a:t>
            </a:r>
          </a:p>
          <a:p>
            <a:r>
              <a:rPr lang="en-US" dirty="0"/>
              <a:t>Shorten wait times</a:t>
            </a:r>
          </a:p>
          <a:p>
            <a:r>
              <a:rPr lang="en-US" dirty="0"/>
              <a:t>Speed up patient care</a:t>
            </a:r>
          </a:p>
          <a:p>
            <a:r>
              <a:rPr lang="en-US" dirty="0"/>
              <a:t>Improve accuracy</a:t>
            </a:r>
          </a:p>
          <a:p>
            <a:r>
              <a:rPr lang="en-US" dirty="0"/>
              <a:t>See patients more quickly</a:t>
            </a:r>
          </a:p>
          <a:p>
            <a:r>
              <a:rPr lang="en-US" dirty="0"/>
              <a:t>Reduce surgical patient wait time</a:t>
            </a:r>
          </a:p>
          <a:p>
            <a:r>
              <a:rPr lang="en-US" dirty="0"/>
              <a:t>Lower appointment cancellations/no-shows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429414" y="1214792"/>
            <a:ext cx="3436540" cy="4004698"/>
            <a:chOff x="5144756" y="1197540"/>
            <a:chExt cx="3436540" cy="4004698"/>
          </a:xfrm>
        </p:grpSpPr>
        <p:pic>
          <p:nvPicPr>
            <p:cNvPr id="21510" name="Picture 6" descr="http://2.bp.blogspot.com/_FAUVsmqLNU8/S_Hr2nNgGUI/AAAAAAAAAdU/gE9xbSIcBG0/s1600/lean+fig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8" t="2492" r="3463"/>
            <a:stretch/>
          </p:blipFill>
          <p:spPr bwMode="auto">
            <a:xfrm>
              <a:off x="5191124" y="1249420"/>
              <a:ext cx="3171825" cy="3952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7304946" y="1239372"/>
              <a:ext cx="1276350" cy="341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44756" y="1249420"/>
              <a:ext cx="740240" cy="341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6571622" y="1252806"/>
              <a:ext cx="738348" cy="342892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 rot="10800000" flipH="1">
              <a:off x="5884996" y="1197540"/>
              <a:ext cx="736868" cy="342893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The LSS Roles &amp; Responsibilities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979955"/>
              </p:ext>
            </p:extLst>
          </p:nvPr>
        </p:nvGraphicFramePr>
        <p:xfrm>
          <a:off x="228600" y="1285875"/>
          <a:ext cx="8675686" cy="458131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71650"/>
                <a:gridCol w="6904036"/>
              </a:tblGrid>
              <a:tr h="42587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1600" u="sng" dirty="0" smtClean="0"/>
                        <a:t>Role</a:t>
                      </a:r>
                      <a:endParaRPr lang="en-US" sz="16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1600" u="sng" dirty="0" smtClean="0"/>
                        <a:t>Responsibilities</a:t>
                      </a:r>
                      <a:endParaRPr lang="en-US" sz="16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u="none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</a:rPr>
                        <a:t>Champion</a:t>
                      </a:r>
                      <a:endParaRPr lang="en-US" sz="1600" b="1" u="none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1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aseline="0" dirty="0" smtClean="0"/>
                        <a:t>Ensures project resources needed are available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1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aseline="0" dirty="0" smtClean="0"/>
                        <a:t>Runs interference when the team encounters barriers, roadblocks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1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aseline="0" dirty="0" smtClean="0"/>
                        <a:t>Facilitates collaboration across the organization</a:t>
                      </a:r>
                      <a:endParaRPr lang="en-US" sz="15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u="none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</a:rPr>
                        <a:t>Sponsor</a:t>
                      </a:r>
                      <a:endParaRPr lang="en-US" sz="1600" b="1" u="none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1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dirty="0" smtClean="0"/>
                        <a:t>Supports the project’s day-to-day</a:t>
                      </a:r>
                      <a:r>
                        <a:rPr lang="en-US" sz="1500" baseline="0" dirty="0" smtClean="0"/>
                        <a:t> activities/responsibilities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1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dirty="0" smtClean="0"/>
                        <a:t>Works closely with the BB</a:t>
                      </a:r>
                      <a:r>
                        <a:rPr lang="en-US" sz="1500" baseline="0" dirty="0" smtClean="0"/>
                        <a:t> &amp;/or </a:t>
                      </a:r>
                      <a:r>
                        <a:rPr lang="en-US" sz="1500" dirty="0" smtClean="0"/>
                        <a:t>GB</a:t>
                      </a:r>
                      <a:endParaRPr lang="en-US" sz="15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Yellow Belt</a:t>
                      </a:r>
                      <a:r>
                        <a:rPr lang="en-US" sz="1600" b="1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600" u="none" baseline="0" dirty="0" smtClean="0"/>
                        <a:t>(YB)</a:t>
                      </a:r>
                      <a:endParaRPr lang="en-US" sz="160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1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dirty="0" smtClean="0"/>
                        <a:t>DMAIC project core team member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1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dirty="0" smtClean="0"/>
                        <a:t>May be responsible for running smaller projects</a:t>
                      </a:r>
                      <a:endParaRPr lang="en-US" sz="1500" u="none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u="none" dirty="0" smtClean="0">
                          <a:solidFill>
                            <a:srgbClr val="00B050"/>
                          </a:solidFill>
                        </a:rPr>
                        <a:t>Green Belt</a:t>
                      </a:r>
                      <a:r>
                        <a:rPr lang="en-US" sz="1600" u="none" dirty="0" smtClean="0"/>
                        <a:t> (GB)</a:t>
                      </a:r>
                      <a:endParaRPr lang="en-US" sz="160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1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u="none" dirty="0" smtClean="0"/>
                        <a:t>Leads or initiates DMAIC projects, or assists</a:t>
                      </a:r>
                      <a:r>
                        <a:rPr lang="en-US" sz="1500" u="none" baseline="0" dirty="0" smtClean="0"/>
                        <a:t> a BB or in a BB project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1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u="none" dirty="0" smtClean="0"/>
                        <a:t>DMAIC</a:t>
                      </a:r>
                      <a:r>
                        <a:rPr lang="en-US" sz="1500" u="none" baseline="0" dirty="0" smtClean="0"/>
                        <a:t> resource for her/his organization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Black Belt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(BB)</a:t>
                      </a:r>
                      <a:endParaRPr lang="en-US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1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u="none" dirty="0" smtClean="0"/>
                        <a:t>Leads</a:t>
                      </a:r>
                      <a:r>
                        <a:rPr lang="en-US" sz="1500" u="none" baseline="0" dirty="0" smtClean="0"/>
                        <a:t> </a:t>
                      </a:r>
                      <a:r>
                        <a:rPr lang="en-US" sz="1500" u="none" dirty="0" smtClean="0"/>
                        <a:t>Six Sigma projects (beyond</a:t>
                      </a:r>
                      <a:r>
                        <a:rPr lang="en-US" sz="1500" u="none" baseline="0" dirty="0" smtClean="0"/>
                        <a:t> DMAIC) / Leverages GBs &amp; YBs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1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u="none" dirty="0" smtClean="0"/>
                        <a:t>Facilitates understanding/application</a:t>
                      </a:r>
                      <a:r>
                        <a:rPr lang="en-US" sz="1500" u="none" baseline="0" dirty="0" smtClean="0"/>
                        <a:t> of tools, techniques, strategies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Master Black Belt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(MBB)</a:t>
                      </a:r>
                      <a:endParaRPr lang="en-US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1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u="none" dirty="0" smtClean="0"/>
                        <a:t>Leads</a:t>
                      </a:r>
                      <a:r>
                        <a:rPr lang="en-US" sz="1500" u="none" baseline="0" dirty="0" smtClean="0"/>
                        <a:t> strategic initiatives that increase quality maturity</a:t>
                      </a:r>
                      <a:endParaRPr lang="en-US" sz="1500" u="none" dirty="0" smtClean="0"/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1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u="none" dirty="0" smtClean="0"/>
                        <a:t>Leads</a:t>
                      </a:r>
                      <a:r>
                        <a:rPr lang="en-US" sz="1500" u="none" baseline="0" dirty="0" smtClean="0"/>
                        <a:t> &amp;/or supports highly-complex process improvement projects</a:t>
                      </a:r>
                      <a:endParaRPr lang="en-US" sz="1500" u="none" dirty="0" smtClean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500" u="none" dirty="0" smtClean="0"/>
                        <a:t>Primarily coaches BBs /</a:t>
                      </a:r>
                      <a:r>
                        <a:rPr lang="en-US" sz="1500" u="none" baseline="0" dirty="0" smtClean="0"/>
                        <a:t> </a:t>
                      </a:r>
                      <a:r>
                        <a:rPr lang="en-US" sz="1500" dirty="0" smtClean="0"/>
                        <a:t>renowned for their situational handling</a:t>
                      </a:r>
                      <a:r>
                        <a:rPr lang="en-US" sz="1500" u="none" baseline="0" dirty="0" smtClean="0"/>
                        <a:t> &amp; leadership</a:t>
                      </a:r>
                      <a:endParaRPr lang="en-US" sz="15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3000" y="401638"/>
            <a:ext cx="3308350" cy="234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1150" b="1" dirty="0">
                <a:ea typeface="ＭＳ Ｐゴシック" charset="-128"/>
              </a:rPr>
              <a:t>Purpose		 </a:t>
            </a:r>
            <a:r>
              <a:rPr lang="en-US" sz="1150" b="1" dirty="0" smtClean="0">
                <a:ea typeface="ＭＳ Ｐゴシック" charset="-128"/>
              </a:rPr>
              <a:t>Key </a:t>
            </a:r>
            <a:r>
              <a:rPr lang="en-US" sz="1150" b="1" dirty="0">
                <a:ea typeface="ＭＳ Ｐゴシック" charset="-128"/>
              </a:rPr>
              <a:t>Questions</a:t>
            </a:r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1143000" y="0"/>
            <a:ext cx="6477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2000" b="1" dirty="0">
                <a:solidFill>
                  <a:srgbClr val="FC0006"/>
                </a:solidFill>
                <a:ea typeface="ＭＳ Ｐゴシック" charset="-128"/>
              </a:rPr>
              <a:t>The DMAIC Roadmap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52450" y="630877"/>
            <a:ext cx="4040119" cy="59789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6263" y="688826"/>
            <a:ext cx="1822450" cy="59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150" tIns="28575" rIns="57150" bIns="28575">
            <a:spAutoFit/>
          </a:bodyPr>
          <a:lstStyle/>
          <a:p>
            <a:pPr marL="114300" indent="-114300" defTabSz="571500" eaLnBrk="0" hangingPunct="0">
              <a:lnSpc>
                <a:spcPct val="115000"/>
              </a:lnSpc>
              <a:buFontTx/>
              <a:buChar char="•"/>
            </a:pPr>
            <a:endParaRPr lang="en-US" sz="1200" dirty="0">
              <a:ea typeface="ＭＳ Ｐゴシック" charset="-128"/>
            </a:endParaRPr>
          </a:p>
          <a:p>
            <a:pPr defTabSz="571500" eaLnBrk="0" hangingPunct="0">
              <a:lnSpc>
                <a:spcPct val="115000"/>
              </a:lnSpc>
            </a:pPr>
            <a:r>
              <a:rPr lang="en-US" sz="1200" dirty="0">
                <a:ea typeface="ＭＳ Ｐゴシック" charset="-128"/>
              </a:rPr>
              <a:t>Define </a:t>
            </a:r>
            <a:r>
              <a:rPr lang="en-US" sz="1200" i="1" dirty="0">
                <a:solidFill>
                  <a:srgbClr val="FC0006"/>
                </a:solidFill>
                <a:ea typeface="ＭＳ Ｐゴシック" charset="-128"/>
              </a:rPr>
              <a:t>the problem</a:t>
            </a:r>
          </a:p>
          <a:p>
            <a:pPr defTabSz="571500" eaLnBrk="0" hangingPunct="0">
              <a:lnSpc>
                <a:spcPct val="115000"/>
              </a:lnSpc>
            </a:pPr>
            <a:r>
              <a:rPr lang="en-US" sz="1200" dirty="0">
                <a:ea typeface="ＭＳ Ｐゴシック" charset="-128"/>
              </a:rPr>
              <a:t>(aka Develop the</a:t>
            </a:r>
          </a:p>
          <a:p>
            <a:pPr defTabSz="571500" eaLnBrk="0" hangingPunct="0">
              <a:lnSpc>
                <a:spcPct val="115000"/>
              </a:lnSpc>
            </a:pPr>
            <a:r>
              <a:rPr lang="en-US" sz="1200" dirty="0">
                <a:ea typeface="ＭＳ Ｐゴシック" charset="-128"/>
              </a:rPr>
              <a:t> </a:t>
            </a:r>
            <a:r>
              <a:rPr lang="en-US" sz="1200" i="1" dirty="0">
                <a:solidFill>
                  <a:srgbClr val="FF0000"/>
                </a:solidFill>
                <a:ea typeface="ＭＳ Ｐゴシック" charset="-128"/>
              </a:rPr>
              <a:t>project charter</a:t>
            </a:r>
            <a:r>
              <a:rPr lang="en-US" sz="1200" i="1" dirty="0" smtClean="0">
                <a:ea typeface="ＭＳ Ｐゴシック" charset="-128"/>
              </a:rPr>
              <a:t>)</a:t>
            </a:r>
            <a:endParaRPr lang="en-US" sz="1200" i="1" dirty="0">
              <a:solidFill>
                <a:srgbClr val="FF0000"/>
              </a:solidFill>
              <a:ea typeface="ＭＳ Ｐゴシック" charset="-128"/>
            </a:endParaRPr>
          </a:p>
          <a:p>
            <a:pPr defTabSz="571500" eaLnBrk="0" hangingPunct="0">
              <a:spcBef>
                <a:spcPct val="50000"/>
              </a:spcBef>
            </a:pPr>
            <a:endParaRPr lang="en-US" sz="1200" dirty="0" smtClean="0">
              <a:ea typeface="ＭＳ Ｐゴシック" charset="-128"/>
            </a:endParaRPr>
          </a:p>
          <a:p>
            <a:pPr defTabSz="571500" eaLnBrk="0" hangingPunct="0">
              <a:spcBef>
                <a:spcPct val="50000"/>
              </a:spcBef>
            </a:pPr>
            <a:endParaRPr lang="en-US" sz="1200" dirty="0" smtClean="0">
              <a:ea typeface="ＭＳ Ｐゴシック" charset="-128"/>
            </a:endParaRPr>
          </a:p>
          <a:p>
            <a:pPr defTabSz="571500" eaLnBrk="0" hangingPunct="0">
              <a:spcBef>
                <a:spcPct val="50000"/>
              </a:spcBef>
            </a:pPr>
            <a:r>
              <a:rPr lang="en-US" sz="1200" dirty="0" smtClean="0">
                <a:ea typeface="ＭＳ Ｐゴシック" charset="-128"/>
              </a:rPr>
              <a:t>Baseline </a:t>
            </a:r>
            <a:r>
              <a:rPr lang="en-US" sz="1200" dirty="0">
                <a:ea typeface="ＭＳ Ｐゴシック" charset="-128"/>
              </a:rPr>
              <a:t>the </a:t>
            </a:r>
            <a:r>
              <a:rPr lang="en-US" sz="1200" i="1" dirty="0">
                <a:solidFill>
                  <a:srgbClr val="FF0000"/>
                </a:solidFill>
                <a:ea typeface="ＭＳ Ｐゴシック" charset="-128"/>
              </a:rPr>
              <a:t>current process performance</a:t>
            </a:r>
            <a:endParaRPr lang="en-US" sz="1200" dirty="0">
              <a:ea typeface="ＭＳ Ｐゴシック" charset="-128"/>
            </a:endParaRPr>
          </a:p>
          <a:p>
            <a:pPr marL="114300" indent="-114300" defTabSz="571500" eaLnBrk="0" hangingPunct="0">
              <a:lnSpc>
                <a:spcPct val="115000"/>
              </a:lnSpc>
              <a:buFontTx/>
              <a:buChar char="•"/>
            </a:pPr>
            <a:endParaRPr lang="en-US" sz="1200" dirty="0">
              <a:ea typeface="ＭＳ Ｐゴシック" charset="-128"/>
            </a:endParaRPr>
          </a:p>
          <a:p>
            <a:pPr marL="114300" indent="-114300" defTabSz="571500" eaLnBrk="0" hangingPunct="0">
              <a:lnSpc>
                <a:spcPct val="115000"/>
              </a:lnSpc>
              <a:buFontTx/>
              <a:buChar char="•"/>
            </a:pPr>
            <a:endParaRPr lang="en-US" sz="1200" dirty="0">
              <a:ea typeface="ＭＳ Ｐゴシック" charset="-128"/>
            </a:endParaRPr>
          </a:p>
          <a:p>
            <a:pPr marL="114300" indent="-114300" defTabSz="571500" eaLnBrk="0" hangingPunct="0">
              <a:lnSpc>
                <a:spcPct val="115000"/>
              </a:lnSpc>
              <a:buFontTx/>
              <a:buChar char="•"/>
            </a:pPr>
            <a:endParaRPr lang="en-US" sz="1200" dirty="0">
              <a:ea typeface="ＭＳ Ｐゴシック" charset="-128"/>
            </a:endParaRPr>
          </a:p>
          <a:p>
            <a:pPr marL="114300" indent="-114300" defTabSz="571500" eaLnBrk="0" hangingPunct="0">
              <a:lnSpc>
                <a:spcPct val="115000"/>
              </a:lnSpc>
              <a:buFontTx/>
              <a:buChar char="•"/>
            </a:pPr>
            <a:endParaRPr lang="en-US" sz="1200" dirty="0">
              <a:ea typeface="ＭＳ Ｐゴシック" charset="-128"/>
            </a:endParaRPr>
          </a:p>
          <a:p>
            <a:pPr defTabSz="571500" eaLnBrk="0" hangingPunct="0">
              <a:lnSpc>
                <a:spcPct val="115000"/>
              </a:lnSpc>
            </a:pPr>
            <a:r>
              <a:rPr lang="en-US" sz="1200" dirty="0" smtClean="0">
                <a:ea typeface="ＭＳ Ｐゴシック" charset="-128"/>
              </a:rPr>
              <a:t>Identify </a:t>
            </a:r>
            <a:r>
              <a:rPr lang="en-US" sz="1200" dirty="0">
                <a:ea typeface="ＭＳ Ｐゴシック" charset="-128"/>
              </a:rPr>
              <a:t>the </a:t>
            </a:r>
            <a:r>
              <a:rPr lang="en-US" sz="1200" i="1" dirty="0">
                <a:solidFill>
                  <a:srgbClr val="FF0000"/>
                </a:solidFill>
                <a:ea typeface="ＭＳ Ｐゴシック" charset="-128"/>
              </a:rPr>
              <a:t>root causes </a:t>
            </a:r>
            <a:r>
              <a:rPr lang="en-US" sz="1200" dirty="0">
                <a:ea typeface="ＭＳ Ｐゴシック" charset="-128"/>
              </a:rPr>
              <a:t>to be addressed</a:t>
            </a:r>
          </a:p>
          <a:p>
            <a:pPr marL="114300" indent="-114300" defTabSz="571500" eaLnBrk="0" hangingPunct="0">
              <a:lnSpc>
                <a:spcPct val="115000"/>
              </a:lnSpc>
            </a:pPr>
            <a:endParaRPr lang="en-US" sz="1200" dirty="0">
              <a:ea typeface="ＭＳ Ｐゴシック" charset="-128"/>
            </a:endParaRPr>
          </a:p>
          <a:p>
            <a:pPr marL="114300" indent="-114300" defTabSz="571500" eaLnBrk="0" hangingPunct="0">
              <a:lnSpc>
                <a:spcPct val="115000"/>
              </a:lnSpc>
              <a:buFontTx/>
              <a:buChar char="•"/>
            </a:pPr>
            <a:endParaRPr lang="en-US" sz="1200" dirty="0">
              <a:ea typeface="ＭＳ Ｐゴシック" charset="-128"/>
            </a:endParaRPr>
          </a:p>
          <a:p>
            <a:pPr marL="114300" indent="-114300" defTabSz="571500" eaLnBrk="0" hangingPunct="0">
              <a:lnSpc>
                <a:spcPct val="115000"/>
              </a:lnSpc>
              <a:buFontTx/>
              <a:buChar char="•"/>
            </a:pPr>
            <a:endParaRPr lang="en-US" sz="1200" dirty="0">
              <a:ea typeface="ＭＳ Ｐゴシック" charset="-128"/>
            </a:endParaRPr>
          </a:p>
          <a:p>
            <a:pPr defTabSz="571500" eaLnBrk="0" hangingPunct="0">
              <a:lnSpc>
                <a:spcPct val="115000"/>
              </a:lnSpc>
            </a:pPr>
            <a:r>
              <a:rPr lang="en-US" sz="1200" dirty="0" smtClean="0">
                <a:ea typeface="ＭＳ Ｐゴシック" charset="-128"/>
              </a:rPr>
              <a:t>Validate</a:t>
            </a:r>
            <a:r>
              <a:rPr lang="en-US" sz="1200" i="1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1200" i="1" dirty="0">
                <a:solidFill>
                  <a:srgbClr val="FF0000"/>
                </a:solidFill>
                <a:ea typeface="ＭＳ Ｐゴシック" charset="-128"/>
              </a:rPr>
              <a:t>solutions</a:t>
            </a:r>
            <a:r>
              <a:rPr lang="en-US" sz="1200" dirty="0">
                <a:ea typeface="ＭＳ Ｐゴシック" charset="-128"/>
              </a:rPr>
              <a:t> to improve </a:t>
            </a:r>
            <a:r>
              <a:rPr lang="en-US" sz="1200" dirty="0" smtClean="0">
                <a:ea typeface="ＭＳ Ｐゴシック" charset="-128"/>
              </a:rPr>
              <a:t>process </a:t>
            </a:r>
            <a:r>
              <a:rPr lang="en-US" sz="1200" dirty="0">
                <a:ea typeface="ＭＳ Ｐゴシック" charset="-128"/>
              </a:rPr>
              <a:t>performance</a:t>
            </a:r>
          </a:p>
          <a:p>
            <a:pPr marL="114300" indent="-114300" defTabSz="571500" eaLnBrk="0" hangingPunct="0">
              <a:lnSpc>
                <a:spcPct val="115000"/>
              </a:lnSpc>
              <a:buFontTx/>
              <a:buChar char="•"/>
            </a:pPr>
            <a:endParaRPr lang="en-US" sz="1200" b="1" i="1" dirty="0">
              <a:solidFill>
                <a:srgbClr val="FF0000"/>
              </a:solidFill>
              <a:ea typeface="ＭＳ Ｐゴシック" charset="-128"/>
            </a:endParaRPr>
          </a:p>
          <a:p>
            <a:pPr marL="114300" indent="-114300" defTabSz="571500" eaLnBrk="0" hangingPunct="0">
              <a:lnSpc>
                <a:spcPct val="115000"/>
              </a:lnSpc>
              <a:buFontTx/>
              <a:buChar char="•"/>
            </a:pPr>
            <a:endParaRPr lang="en-US" sz="1200" dirty="0">
              <a:ea typeface="ＭＳ Ｐゴシック" charset="-128"/>
            </a:endParaRPr>
          </a:p>
          <a:p>
            <a:pPr marL="114300" indent="-114300" defTabSz="571500" eaLnBrk="0" hangingPunct="0">
              <a:lnSpc>
                <a:spcPct val="115000"/>
              </a:lnSpc>
              <a:buFontTx/>
              <a:buChar char="•"/>
            </a:pPr>
            <a:endParaRPr lang="en-US" sz="1200" dirty="0">
              <a:ea typeface="ＭＳ Ｐゴシック" charset="-128"/>
            </a:endParaRPr>
          </a:p>
          <a:p>
            <a:pPr defTabSz="571500" eaLnBrk="0" hangingPunct="0">
              <a:lnSpc>
                <a:spcPct val="115000"/>
              </a:lnSpc>
            </a:pPr>
            <a:r>
              <a:rPr lang="en-US" sz="1200" dirty="0" smtClean="0">
                <a:ea typeface="ＭＳ Ｐゴシック" charset="-128"/>
              </a:rPr>
              <a:t>Implement </a:t>
            </a:r>
            <a:r>
              <a:rPr lang="en-US" sz="1200" dirty="0">
                <a:ea typeface="ＭＳ Ｐゴシック" charset="-128"/>
              </a:rPr>
              <a:t>controls to </a:t>
            </a:r>
            <a:r>
              <a:rPr lang="en-US" sz="1200" i="1" dirty="0">
                <a:solidFill>
                  <a:srgbClr val="FF0000"/>
                </a:solidFill>
                <a:ea typeface="ＭＳ Ｐゴシック" charset="-128"/>
              </a:rPr>
              <a:t>maintain the gains</a:t>
            </a:r>
          </a:p>
          <a:p>
            <a:pPr marL="114300" indent="-114300" defTabSz="571500" eaLnBrk="0" hangingPunct="0">
              <a:lnSpc>
                <a:spcPct val="115000"/>
              </a:lnSpc>
              <a:buFontTx/>
              <a:buChar char="•"/>
            </a:pPr>
            <a:endParaRPr lang="en-US" sz="1200" dirty="0">
              <a:ea typeface="ＭＳ Ｐゴシック" charset="-128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52450" y="4184650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272530" y="652476"/>
            <a:ext cx="0" cy="594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 rot="16200000">
            <a:off x="53182" y="6117068"/>
            <a:ext cx="7429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1200" b="1" dirty="0">
                <a:ea typeface="ＭＳ Ｐゴシック" charset="-128"/>
              </a:rPr>
              <a:t>  Control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 rot="16200000">
            <a:off x="30163" y="4886954"/>
            <a:ext cx="792162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1200" b="1" dirty="0">
                <a:ea typeface="ＭＳ Ｐゴシック" charset="-128"/>
              </a:rPr>
              <a:t>  Improve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38894" y="3712369"/>
            <a:ext cx="7747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1200" b="1" dirty="0">
                <a:ea typeface="ＭＳ Ｐゴシック" charset="-128"/>
              </a:rPr>
              <a:t>  Analyze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 rot="16200000">
            <a:off x="18256" y="2458575"/>
            <a:ext cx="81597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1200" b="1" dirty="0">
                <a:ea typeface="ＭＳ Ｐゴシック" charset="-128"/>
              </a:rPr>
              <a:t>  Measure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 rot="16200000">
            <a:off x="134938" y="1125570"/>
            <a:ext cx="579437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1200" b="1" dirty="0">
                <a:ea typeface="ＭＳ Ｐゴシック" charset="-128"/>
              </a:rPr>
              <a:t>Define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272530" y="664955"/>
            <a:ext cx="2320039" cy="123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547" tIns="28774" rIns="57547" bIns="28774">
            <a:spAutoFit/>
          </a:bodyPr>
          <a:lstStyle/>
          <a:p>
            <a:pPr defTabSz="571500">
              <a:lnSpc>
                <a:spcPct val="110000"/>
              </a:lnSpc>
              <a:spcBef>
                <a:spcPct val="20000"/>
              </a:spcBef>
            </a:pPr>
            <a:r>
              <a:rPr lang="en-US" sz="800" dirty="0" smtClean="0">
                <a:ea typeface="ＭＳ Ｐゴシック" charset="-128"/>
              </a:rPr>
              <a:t>- Who </a:t>
            </a:r>
            <a:r>
              <a:rPr lang="en-US" sz="800" dirty="0">
                <a:ea typeface="ＭＳ Ｐゴシック" charset="-128"/>
              </a:rPr>
              <a:t>is our </a:t>
            </a:r>
            <a:r>
              <a:rPr lang="en-US" sz="800" i="1" dirty="0">
                <a:solidFill>
                  <a:srgbClr val="FF0000"/>
                </a:solidFill>
                <a:ea typeface="ＭＳ Ｐゴシック" charset="-128"/>
              </a:rPr>
              <a:t>customer</a:t>
            </a:r>
            <a:r>
              <a:rPr lang="en-US" sz="800" dirty="0">
                <a:ea typeface="ＭＳ Ｐゴシック" charset="-128"/>
              </a:rPr>
              <a:t>?</a:t>
            </a:r>
          </a:p>
          <a:p>
            <a:pPr defTabSz="571500">
              <a:lnSpc>
                <a:spcPct val="110000"/>
              </a:lnSpc>
              <a:spcBef>
                <a:spcPct val="20000"/>
              </a:spcBef>
            </a:pPr>
            <a:r>
              <a:rPr lang="en-US" sz="800" dirty="0" smtClean="0">
                <a:ea typeface="ＭＳ Ｐゴシック" charset="-128"/>
              </a:rPr>
              <a:t>- What</a:t>
            </a: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800" i="1" dirty="0" smtClean="0">
                <a:ea typeface="ＭＳ Ｐゴシック" charset="-128"/>
              </a:rPr>
              <a:t>a</a:t>
            </a:r>
            <a:r>
              <a:rPr lang="en-US" sz="800" dirty="0" smtClean="0">
                <a:ea typeface="ＭＳ Ｐゴシック" charset="-128"/>
              </a:rPr>
              <a:t>re </a:t>
            </a:r>
            <a:r>
              <a:rPr lang="en-US" sz="800" dirty="0">
                <a:ea typeface="ＭＳ Ｐゴシック" charset="-128"/>
              </a:rPr>
              <a:t>we trying to </a:t>
            </a: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improve</a:t>
            </a:r>
            <a:r>
              <a:rPr lang="en-US" sz="800" dirty="0" smtClean="0">
                <a:ea typeface="ＭＳ Ｐゴシック" charset="-128"/>
              </a:rPr>
              <a:t> and</a:t>
            </a: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800" i="1" dirty="0">
                <a:solidFill>
                  <a:srgbClr val="FF0000"/>
                </a:solidFill>
                <a:ea typeface="ＭＳ Ｐゴシック" charset="-128"/>
              </a:rPr>
              <a:t>by how much</a:t>
            </a:r>
            <a:r>
              <a:rPr lang="en-US" sz="800" dirty="0">
                <a:ea typeface="ＭＳ Ｐゴシック" charset="-128"/>
              </a:rPr>
              <a:t>?</a:t>
            </a:r>
          </a:p>
          <a:p>
            <a:pPr defTabSz="571500">
              <a:lnSpc>
                <a:spcPct val="110000"/>
              </a:lnSpc>
              <a:spcBef>
                <a:spcPct val="20000"/>
              </a:spcBef>
            </a:pPr>
            <a:r>
              <a:rPr lang="en-US" sz="800" dirty="0" smtClean="0">
                <a:ea typeface="ＭＳ Ｐゴシック" charset="-128"/>
              </a:rPr>
              <a:t>- What </a:t>
            </a:r>
            <a:r>
              <a:rPr lang="en-US" sz="800" dirty="0">
                <a:ea typeface="ＭＳ Ｐゴシック" charset="-128"/>
              </a:rPr>
              <a:t>is the</a:t>
            </a:r>
            <a:r>
              <a:rPr lang="en-US" sz="800" i="1" dirty="0">
                <a:solidFill>
                  <a:srgbClr val="FF0000"/>
                </a:solidFill>
                <a:ea typeface="ＭＳ Ｐゴシック" charset="-128"/>
              </a:rPr>
              <a:t> scope </a:t>
            </a:r>
            <a:r>
              <a:rPr lang="en-US" sz="800" dirty="0">
                <a:ea typeface="ＭＳ Ｐゴシック" charset="-128"/>
              </a:rPr>
              <a:t>of the project?</a:t>
            </a:r>
          </a:p>
          <a:p>
            <a:pPr defTabSz="571500">
              <a:lnSpc>
                <a:spcPct val="110000"/>
              </a:lnSpc>
              <a:spcBef>
                <a:spcPct val="20000"/>
              </a:spcBef>
            </a:pPr>
            <a:r>
              <a:rPr lang="en-US" sz="800" dirty="0" smtClean="0">
                <a:ea typeface="ＭＳ Ｐゴシック" charset="-128"/>
              </a:rPr>
              <a:t>-</a:t>
            </a:r>
            <a:r>
              <a:rPr lang="en-US" sz="800" dirty="0">
                <a:ea typeface="ＭＳ Ｐゴシック" charset="-128"/>
              </a:rPr>
              <a:t> </a:t>
            </a:r>
            <a:r>
              <a:rPr lang="en-US" sz="800" dirty="0" smtClean="0">
                <a:ea typeface="ＭＳ Ｐゴシック" charset="-128"/>
              </a:rPr>
              <a:t>What </a:t>
            </a:r>
            <a:r>
              <a:rPr lang="en-US" sz="800" dirty="0">
                <a:ea typeface="ＭＳ Ｐゴシック" charset="-128"/>
              </a:rPr>
              <a:t>is the current </a:t>
            </a:r>
            <a:r>
              <a:rPr lang="en-US" sz="800" i="1" dirty="0">
                <a:solidFill>
                  <a:srgbClr val="FF0000"/>
                </a:solidFill>
                <a:ea typeface="ＭＳ Ｐゴシック" charset="-128"/>
              </a:rPr>
              <a:t>cost of </a:t>
            </a: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not meeting performance targets</a:t>
            </a:r>
            <a:r>
              <a:rPr lang="en-US" sz="800" dirty="0" smtClean="0">
                <a:ea typeface="ＭＳ Ｐゴシック" charset="-128"/>
              </a:rPr>
              <a:t>?</a:t>
            </a:r>
          </a:p>
          <a:p>
            <a:pPr defTabSz="571500">
              <a:lnSpc>
                <a:spcPct val="110000"/>
              </a:lnSpc>
              <a:spcBef>
                <a:spcPct val="20000"/>
              </a:spcBef>
            </a:pPr>
            <a:r>
              <a:rPr lang="en-US" sz="800" dirty="0" smtClean="0">
                <a:ea typeface="ＭＳ Ｐゴシック" charset="-128"/>
              </a:rPr>
              <a:t>- What </a:t>
            </a:r>
            <a:r>
              <a:rPr lang="en-US" sz="800" dirty="0">
                <a:ea typeface="ＭＳ Ｐゴシック" charset="-128"/>
              </a:rPr>
              <a:t>is the </a:t>
            </a:r>
            <a:r>
              <a:rPr lang="en-US" sz="800" i="1" dirty="0">
                <a:solidFill>
                  <a:srgbClr val="FF0000"/>
                </a:solidFill>
                <a:ea typeface="ＭＳ Ｐゴシック" charset="-128"/>
              </a:rPr>
              <a:t>estimated financial impact</a:t>
            </a:r>
            <a:r>
              <a:rPr lang="en-US" sz="800" dirty="0">
                <a:ea typeface="ＭＳ Ｐゴシック" charset="-128"/>
              </a:rPr>
              <a:t> </a:t>
            </a:r>
            <a:r>
              <a:rPr lang="en-US" sz="800" dirty="0" smtClean="0">
                <a:ea typeface="ＭＳ Ｐゴシック" charset="-128"/>
              </a:rPr>
              <a:t>after solution implementation?</a:t>
            </a:r>
            <a:endParaRPr lang="en-US" sz="800" dirty="0">
              <a:ea typeface="ＭＳ Ｐゴシック" charset="-128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272530" y="1942163"/>
            <a:ext cx="2327160" cy="127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547" tIns="28774" rIns="57547" bIns="28774">
            <a:spAutoFit/>
          </a:bodyPr>
          <a:lstStyle/>
          <a:p>
            <a:pPr lvl="0" defTabSz="571500" eaLnBrk="0" hangingPunct="0">
              <a:lnSpc>
                <a:spcPct val="110000"/>
              </a:lnSpc>
              <a:buClr>
                <a:srgbClr val="0076BE"/>
              </a:buClr>
            </a:pPr>
            <a:r>
              <a:rPr lang="en-US" sz="800" dirty="0" smtClean="0">
                <a:solidFill>
                  <a:prstClr val="black"/>
                </a:solidFill>
                <a:ea typeface="ＭＳ Ｐゴシック" charset="-128"/>
              </a:rPr>
              <a:t>- What </a:t>
            </a:r>
            <a:r>
              <a:rPr lang="en-US" sz="800" dirty="0">
                <a:solidFill>
                  <a:prstClr val="black"/>
                </a:solidFill>
                <a:ea typeface="ＭＳ Ｐゴシック" charset="-128"/>
              </a:rPr>
              <a:t>is the data collection plan?</a:t>
            </a:r>
          </a:p>
          <a:p>
            <a:pPr defTabSz="571500" eaLnBrk="0" hangingPunct="0">
              <a:lnSpc>
                <a:spcPct val="110000"/>
              </a:lnSpc>
              <a:buClr>
                <a:schemeClr val="accent2"/>
              </a:buClr>
            </a:pPr>
            <a:r>
              <a:rPr lang="en-US" sz="800" dirty="0" smtClean="0">
                <a:ea typeface="ＭＳ Ｐゴシック" charset="-128"/>
              </a:rPr>
              <a:t>- Is </a:t>
            </a:r>
            <a:r>
              <a:rPr lang="en-US" sz="800" dirty="0">
                <a:ea typeface="ＭＳ Ｐゴシック" charset="-128"/>
              </a:rPr>
              <a:t>our </a:t>
            </a:r>
            <a:r>
              <a:rPr lang="en-US" sz="800" i="1" dirty="0">
                <a:solidFill>
                  <a:srgbClr val="FF0000"/>
                </a:solidFill>
                <a:ea typeface="ＭＳ Ｐゴシック" charset="-128"/>
              </a:rPr>
              <a:t>measurement </a:t>
            </a: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system</a:t>
            </a:r>
            <a:r>
              <a:rPr lang="en-US" sz="800" dirty="0" smtClean="0">
                <a:ea typeface="ＭＳ Ｐゴシック" charset="-128"/>
              </a:rPr>
              <a:t> adequate</a:t>
            </a:r>
          </a:p>
          <a:p>
            <a:pPr defTabSz="571500" eaLnBrk="0" hangingPunct="0">
              <a:lnSpc>
                <a:spcPct val="110000"/>
              </a:lnSpc>
              <a:buClr>
                <a:schemeClr val="accent2"/>
              </a:buClr>
            </a:pPr>
            <a:r>
              <a:rPr lang="en-US" sz="800" dirty="0" smtClean="0">
                <a:ea typeface="ＭＳ Ｐゴシック" charset="-128"/>
              </a:rPr>
              <a:t> (</a:t>
            </a:r>
            <a:r>
              <a:rPr lang="en-US" sz="800" dirty="0">
                <a:ea typeface="ＭＳ Ｐゴシック" charset="-128"/>
              </a:rPr>
              <a:t>Can we trust the data?)</a:t>
            </a:r>
          </a:p>
          <a:p>
            <a:pPr defTabSz="571500" eaLnBrk="0" hangingPunct="0">
              <a:lnSpc>
                <a:spcPct val="110000"/>
              </a:lnSpc>
              <a:buClr>
                <a:schemeClr val="accent2"/>
              </a:buClr>
            </a:pPr>
            <a:r>
              <a:rPr lang="en-US" sz="800" dirty="0" smtClean="0">
                <a:ea typeface="ＭＳ Ｐゴシック" charset="-128"/>
              </a:rPr>
              <a:t>- What </a:t>
            </a:r>
            <a:r>
              <a:rPr lang="en-US" sz="800" dirty="0">
                <a:ea typeface="ＭＳ Ｐゴシック" charset="-128"/>
              </a:rPr>
              <a:t>is the </a:t>
            </a:r>
            <a:r>
              <a:rPr lang="en-US" sz="800" i="1" dirty="0">
                <a:solidFill>
                  <a:srgbClr val="FF0000"/>
                </a:solidFill>
                <a:ea typeface="ＭＳ Ｐゴシック" charset="-128"/>
              </a:rPr>
              <a:t>current process flow and performance</a:t>
            </a:r>
            <a:r>
              <a:rPr lang="en-US" sz="800" dirty="0">
                <a:ea typeface="ＭＳ Ｐゴシック" charset="-128"/>
              </a:rPr>
              <a:t>?</a:t>
            </a:r>
          </a:p>
          <a:p>
            <a:pPr defTabSz="571500" eaLnBrk="0" hangingPunct="0">
              <a:lnSpc>
                <a:spcPct val="110000"/>
              </a:lnSpc>
              <a:buClr>
                <a:schemeClr val="accent2"/>
              </a:buClr>
            </a:pP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- When</a:t>
            </a:r>
            <a:r>
              <a:rPr lang="en-US" sz="800" dirty="0" smtClean="0">
                <a:ea typeface="ＭＳ Ｐゴシック" charset="-128"/>
              </a:rPr>
              <a:t> </a:t>
            </a:r>
            <a:r>
              <a:rPr lang="en-US" sz="800" dirty="0">
                <a:ea typeface="ＭＳ Ｐゴシック" charset="-128"/>
              </a:rPr>
              <a:t>does the problem occur?</a:t>
            </a:r>
          </a:p>
          <a:p>
            <a:pPr defTabSz="571500" eaLnBrk="0" hangingPunct="0">
              <a:lnSpc>
                <a:spcPct val="110000"/>
              </a:lnSpc>
              <a:buClr>
                <a:schemeClr val="accent2"/>
              </a:buClr>
            </a:pP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- Where</a:t>
            </a:r>
            <a:r>
              <a:rPr lang="en-US" sz="800" dirty="0" smtClean="0">
                <a:ea typeface="ＭＳ Ｐゴシック" charset="-128"/>
              </a:rPr>
              <a:t> </a:t>
            </a:r>
            <a:r>
              <a:rPr lang="en-US" sz="800" dirty="0">
                <a:ea typeface="ＭＳ Ｐゴシック" charset="-128"/>
              </a:rPr>
              <a:t>does the problem occur?</a:t>
            </a:r>
          </a:p>
          <a:p>
            <a:pPr defTabSz="571500" eaLnBrk="0" hangingPunct="0">
              <a:lnSpc>
                <a:spcPct val="110000"/>
              </a:lnSpc>
              <a:buClr>
                <a:schemeClr val="accent2"/>
              </a:buClr>
            </a:pP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- Which roles</a:t>
            </a:r>
            <a:r>
              <a:rPr lang="en-US" sz="800" dirty="0" smtClean="0">
                <a:ea typeface="ＭＳ Ｐゴシック" charset="-128"/>
              </a:rPr>
              <a:t> are </a:t>
            </a:r>
            <a:r>
              <a:rPr lang="en-US" sz="800" dirty="0">
                <a:ea typeface="ＭＳ Ｐゴシック" charset="-128"/>
              </a:rPr>
              <a:t>involved when the problem occurs?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279535" y="3215318"/>
            <a:ext cx="2313034" cy="87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547" tIns="28774" rIns="57547" bIns="28774">
            <a:spAutoFit/>
          </a:bodyPr>
          <a:lstStyle/>
          <a:p>
            <a:pPr defTabSz="571500" eaLnBrk="0" hangingPunct="0">
              <a:lnSpc>
                <a:spcPct val="110000"/>
              </a:lnSpc>
            </a:pPr>
            <a:r>
              <a:rPr lang="en-US" sz="800" dirty="0" smtClean="0">
                <a:ea typeface="ＭＳ Ｐゴシック" charset="-128"/>
              </a:rPr>
              <a:t>- How many </a:t>
            </a: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cause categories</a:t>
            </a:r>
            <a:r>
              <a:rPr lang="en-US" sz="800" dirty="0" smtClean="0">
                <a:ea typeface="ＭＳ Ｐゴシック" charset="-128"/>
              </a:rPr>
              <a:t> contribute towards the identified effect?</a:t>
            </a:r>
          </a:p>
          <a:p>
            <a:pPr defTabSz="571500" eaLnBrk="0" hangingPunct="0">
              <a:lnSpc>
                <a:spcPct val="110000"/>
              </a:lnSpc>
            </a:pPr>
            <a:r>
              <a:rPr lang="en-US" sz="800" dirty="0" smtClean="0">
                <a:ea typeface="ＭＳ Ｐゴシック" charset="-128"/>
              </a:rPr>
              <a:t>- How do the </a:t>
            </a: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causes affect</a:t>
            </a:r>
            <a:r>
              <a:rPr lang="en-US" sz="800" dirty="0" smtClean="0">
                <a:ea typeface="ＭＳ Ｐゴシック" charset="-128"/>
              </a:rPr>
              <a:t> process output?  What’s the extent of </a:t>
            </a: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their reach or influence</a:t>
            </a:r>
            <a:r>
              <a:rPr lang="en-US" sz="800" dirty="0" smtClean="0">
                <a:ea typeface="ＭＳ Ｐゴシック" charset="-128"/>
              </a:rPr>
              <a:t>?</a:t>
            </a:r>
            <a:endParaRPr lang="en-US" sz="800" dirty="0">
              <a:ea typeface="ＭＳ Ｐゴシック" charset="-128"/>
            </a:endParaRPr>
          </a:p>
          <a:p>
            <a:pPr defTabSz="571500" eaLnBrk="0" hangingPunct="0">
              <a:lnSpc>
                <a:spcPct val="110000"/>
              </a:lnSpc>
            </a:pPr>
            <a:r>
              <a:rPr lang="en-US" sz="800" i="1" dirty="0" smtClean="0">
                <a:ea typeface="ＭＳ Ｐゴシック" charset="-128"/>
              </a:rPr>
              <a:t>- Which </a:t>
            </a:r>
            <a:r>
              <a:rPr lang="en-US" sz="800" i="1" dirty="0">
                <a:solidFill>
                  <a:srgbClr val="FF0000"/>
                </a:solidFill>
                <a:ea typeface="ＭＳ Ｐゴシック" charset="-128"/>
              </a:rPr>
              <a:t>root </a:t>
            </a: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causes</a:t>
            </a:r>
            <a:r>
              <a:rPr lang="en-US" sz="800" dirty="0" smtClean="0">
                <a:ea typeface="ＭＳ Ｐゴシック" charset="-128"/>
              </a:rPr>
              <a:t> will we address?  In </a:t>
            </a:r>
            <a:r>
              <a:rPr lang="en-US" sz="800" dirty="0" smtClean="0">
                <a:solidFill>
                  <a:srgbClr val="FF0000"/>
                </a:solidFill>
                <a:ea typeface="ＭＳ Ｐゴシック" charset="-128"/>
              </a:rPr>
              <a:t>which order</a:t>
            </a:r>
            <a:r>
              <a:rPr lang="en-US" sz="800" dirty="0" smtClean="0">
                <a:ea typeface="ＭＳ Ｐゴシック" charset="-128"/>
              </a:rPr>
              <a:t>?</a:t>
            </a:r>
            <a:endParaRPr lang="en-US" sz="800" dirty="0">
              <a:ea typeface="ＭＳ Ｐゴシック" charset="-128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80952" y="4225624"/>
            <a:ext cx="2325780" cy="100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547" tIns="28774" rIns="57547" bIns="28774">
            <a:spAutoFit/>
          </a:bodyPr>
          <a:lstStyle/>
          <a:p>
            <a:pPr defTabSz="571500" eaLnBrk="0" hangingPunct="0">
              <a:lnSpc>
                <a:spcPct val="110000"/>
              </a:lnSpc>
              <a:buClr>
                <a:schemeClr val="accent2"/>
              </a:buClr>
            </a:pPr>
            <a:r>
              <a:rPr lang="en-US" sz="800" dirty="0" smtClean="0">
                <a:ea typeface="ＭＳ Ｐゴシック" charset="-128"/>
              </a:rPr>
              <a:t>- What are the </a:t>
            </a: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expected value-adds &amp; benefits</a:t>
            </a:r>
            <a:r>
              <a:rPr lang="en-US" sz="800" dirty="0" smtClean="0">
                <a:ea typeface="ＭＳ Ｐゴシック" charset="-128"/>
              </a:rPr>
              <a:t>?</a:t>
            </a:r>
            <a:endParaRPr lang="en-US" sz="800" dirty="0">
              <a:ea typeface="ＭＳ Ｐゴシック" charset="-128"/>
            </a:endParaRPr>
          </a:p>
          <a:p>
            <a:pPr defTabSz="571500" eaLnBrk="0" hangingPunct="0">
              <a:lnSpc>
                <a:spcPct val="110000"/>
              </a:lnSpc>
              <a:buClr>
                <a:schemeClr val="accent2"/>
              </a:buClr>
            </a:pPr>
            <a:r>
              <a:rPr lang="en-US" sz="800" dirty="0" smtClean="0">
                <a:ea typeface="ＭＳ Ｐゴシック" charset="-128"/>
              </a:rPr>
              <a:t>- What </a:t>
            </a:r>
            <a:r>
              <a:rPr lang="en-US" sz="800" dirty="0">
                <a:ea typeface="ＭＳ Ｐゴシック" charset="-128"/>
              </a:rPr>
              <a:t>actions are in place to</a:t>
            </a:r>
            <a:r>
              <a:rPr lang="en-US" sz="800" i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mitigate identified risks</a:t>
            </a:r>
            <a:r>
              <a:rPr lang="en-US" sz="800" dirty="0" smtClean="0">
                <a:ea typeface="ＭＳ Ｐゴシック" charset="-128"/>
              </a:rPr>
              <a:t>?</a:t>
            </a:r>
          </a:p>
          <a:p>
            <a:pPr defTabSz="571500" eaLnBrk="0" hangingPunct="0">
              <a:lnSpc>
                <a:spcPct val="110000"/>
              </a:lnSpc>
              <a:buClr>
                <a:schemeClr val="accent2"/>
              </a:buClr>
            </a:pPr>
            <a:r>
              <a:rPr lang="en-US" sz="800" dirty="0" smtClean="0">
                <a:ea typeface="ＭＳ Ｐゴシック" charset="-128"/>
              </a:rPr>
              <a:t>- Were the implemented </a:t>
            </a: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solutions successful</a:t>
            </a:r>
            <a:r>
              <a:rPr lang="en-US" sz="800" dirty="0" smtClean="0">
                <a:ea typeface="ＭＳ Ｐゴシック" charset="-128"/>
              </a:rPr>
              <a:t> </a:t>
            </a:r>
            <a:r>
              <a:rPr lang="en-US" sz="800" dirty="0">
                <a:ea typeface="ＭＳ Ｐゴシック" charset="-128"/>
              </a:rPr>
              <a:t>in addressing the root causes?</a:t>
            </a:r>
          </a:p>
          <a:p>
            <a:pPr defTabSz="571500" eaLnBrk="0" hangingPunct="0">
              <a:lnSpc>
                <a:spcPct val="110000"/>
              </a:lnSpc>
              <a:buClr>
                <a:schemeClr val="accent2"/>
              </a:buClr>
            </a:pPr>
            <a:r>
              <a:rPr lang="en-US" sz="800" dirty="0" smtClean="0">
                <a:ea typeface="ＭＳ Ｐゴシック" charset="-128"/>
              </a:rPr>
              <a:t>- What </a:t>
            </a:r>
            <a:r>
              <a:rPr lang="en-US" sz="800" dirty="0">
                <a:ea typeface="ＭＳ Ｐゴシック" charset="-128"/>
              </a:rPr>
              <a:t>is the </a:t>
            </a:r>
            <a:r>
              <a:rPr lang="en-US" sz="800" i="1" dirty="0">
                <a:solidFill>
                  <a:srgbClr val="FF0000"/>
                </a:solidFill>
                <a:ea typeface="ＭＳ Ｐゴシック" charset="-128"/>
              </a:rPr>
              <a:t>new process </a:t>
            </a: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performance?</a:t>
            </a:r>
            <a:endParaRPr lang="en-US" sz="800" i="1" dirty="0">
              <a:solidFill>
                <a:srgbClr val="FF0000"/>
              </a:solidFill>
              <a:ea typeface="ＭＳ Ｐゴシック" charset="-128"/>
            </a:endParaRPr>
          </a:p>
          <a:p>
            <a:pPr defTabSz="571500" eaLnBrk="0" hangingPunct="0">
              <a:lnSpc>
                <a:spcPct val="110000"/>
              </a:lnSpc>
              <a:buClr>
                <a:schemeClr val="accent2"/>
              </a:buClr>
            </a:pPr>
            <a:endParaRPr lang="en-US" sz="800" dirty="0">
              <a:ea typeface="ＭＳ Ｐゴシック" charset="-128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291307" y="5464425"/>
            <a:ext cx="2308383" cy="127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547" tIns="28774" rIns="57547" bIns="28774">
            <a:spAutoFit/>
          </a:bodyPr>
          <a:lstStyle/>
          <a:p>
            <a:pPr defTabSz="571500" eaLnBrk="0" hangingPunct="0">
              <a:lnSpc>
                <a:spcPct val="110000"/>
              </a:lnSpc>
              <a:buClr>
                <a:schemeClr val="accent2"/>
              </a:buClr>
            </a:pPr>
            <a:r>
              <a:rPr lang="en-US" sz="800" dirty="0" smtClean="0">
                <a:ea typeface="ＭＳ Ｐゴシック" charset="-128"/>
              </a:rPr>
              <a:t>- Did we </a:t>
            </a: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accomplish our goal(s)</a:t>
            </a:r>
            <a:r>
              <a:rPr lang="en-US" sz="800" dirty="0" smtClean="0">
                <a:ea typeface="ＭＳ Ｐゴシック" charset="-128"/>
              </a:rPr>
              <a:t>?</a:t>
            </a:r>
            <a:endParaRPr lang="en-US" sz="800" dirty="0">
              <a:ea typeface="ＭＳ Ｐゴシック" charset="-128"/>
            </a:endParaRPr>
          </a:p>
          <a:p>
            <a:pPr defTabSz="571500" eaLnBrk="0" hangingPunct="0">
              <a:lnSpc>
                <a:spcPct val="110000"/>
              </a:lnSpc>
              <a:buClr>
                <a:schemeClr val="tx1"/>
              </a:buClr>
            </a:pPr>
            <a:r>
              <a:rPr lang="en-US" sz="800" dirty="0" smtClean="0">
                <a:ea typeface="ＭＳ Ｐゴシック" charset="-128"/>
              </a:rPr>
              <a:t>- What were the </a:t>
            </a: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final results</a:t>
            </a:r>
            <a:r>
              <a:rPr lang="en-US" sz="800" dirty="0" smtClean="0">
                <a:ea typeface="ＭＳ Ｐゴシック" charset="-128"/>
              </a:rPr>
              <a:t>?  Where did our results meet, exceed or fall short?</a:t>
            </a:r>
            <a:endParaRPr lang="en-US" sz="800" dirty="0">
              <a:ea typeface="ＭＳ Ｐゴシック" charset="-128"/>
            </a:endParaRPr>
          </a:p>
          <a:p>
            <a:pPr defTabSz="571500" eaLnBrk="0" hangingPunct="0">
              <a:lnSpc>
                <a:spcPct val="110000"/>
              </a:lnSpc>
              <a:buClr>
                <a:schemeClr val="tx1"/>
              </a:buClr>
            </a:pPr>
            <a:r>
              <a:rPr lang="en-US" sz="800" dirty="0" smtClean="0">
                <a:ea typeface="ＭＳ Ｐゴシック" charset="-128"/>
              </a:rPr>
              <a:t>- Are </a:t>
            </a:r>
            <a:r>
              <a:rPr lang="en-US" sz="800" i="1" dirty="0" smtClean="0">
                <a:solidFill>
                  <a:srgbClr val="FF0000"/>
                </a:solidFill>
                <a:ea typeface="ＭＳ Ｐゴシック" charset="-128"/>
              </a:rPr>
              <a:t>Control Plans</a:t>
            </a:r>
            <a:r>
              <a:rPr lang="en-US" sz="800" dirty="0" smtClean="0">
                <a:ea typeface="ＭＳ Ｐゴシック" charset="-128"/>
              </a:rPr>
              <a:t> in </a:t>
            </a:r>
            <a:r>
              <a:rPr lang="en-US" sz="800" dirty="0">
                <a:ea typeface="ＭＳ Ｐゴシック" charset="-128"/>
              </a:rPr>
              <a:t>place to </a:t>
            </a:r>
            <a:r>
              <a:rPr lang="en-US" sz="800" dirty="0" smtClean="0">
                <a:ea typeface="ＭＳ Ｐゴシック" charset="-128"/>
              </a:rPr>
              <a:t>assure the improved process is sustainable? </a:t>
            </a:r>
            <a:r>
              <a:rPr lang="en-US" sz="800" i="1" dirty="0">
                <a:solidFill>
                  <a:srgbClr val="FF0000"/>
                </a:solidFill>
                <a:ea typeface="ＭＳ Ｐゴシック" charset="-128"/>
              </a:rPr>
              <a:t>Who</a:t>
            </a:r>
            <a:r>
              <a:rPr lang="en-US" sz="800" dirty="0">
                <a:ea typeface="ＭＳ Ｐゴシック" charset="-128"/>
              </a:rPr>
              <a:t> is responsible?</a:t>
            </a:r>
          </a:p>
          <a:p>
            <a:pPr defTabSz="571500" eaLnBrk="0" hangingPunct="0">
              <a:lnSpc>
                <a:spcPct val="110000"/>
              </a:lnSpc>
              <a:buClr>
                <a:schemeClr val="tx1"/>
              </a:buClr>
            </a:pPr>
            <a:r>
              <a:rPr lang="en-US" sz="800" dirty="0" smtClean="0">
                <a:ea typeface="ＭＳ Ｐゴシック" charset="-128"/>
              </a:rPr>
              <a:t>- Where </a:t>
            </a:r>
            <a:r>
              <a:rPr lang="en-US" sz="800" dirty="0">
                <a:ea typeface="ＭＳ Ｐゴシック" charset="-128"/>
              </a:rPr>
              <a:t>else can the </a:t>
            </a:r>
            <a:r>
              <a:rPr lang="en-US" sz="800" i="1" dirty="0">
                <a:solidFill>
                  <a:srgbClr val="FF0000"/>
                </a:solidFill>
                <a:ea typeface="ＭＳ Ｐゴシック" charset="-128"/>
              </a:rPr>
              <a:t>learning</a:t>
            </a:r>
            <a:r>
              <a:rPr lang="en-US" sz="800" dirty="0">
                <a:ea typeface="ＭＳ Ｐゴシック" charset="-128"/>
              </a:rPr>
              <a:t> from this </a:t>
            </a:r>
            <a:r>
              <a:rPr lang="en-US" sz="800" dirty="0" smtClean="0">
                <a:ea typeface="ＭＳ Ｐゴシック" charset="-128"/>
              </a:rPr>
              <a:t>DMAIC project </a:t>
            </a:r>
            <a:r>
              <a:rPr lang="en-US" sz="800" dirty="0">
                <a:ea typeface="ＭＳ Ｐゴシック" charset="-128"/>
              </a:rPr>
              <a:t>be applied?</a:t>
            </a:r>
          </a:p>
          <a:p>
            <a:pPr defTabSz="571500" eaLnBrk="0" hangingPunct="0">
              <a:lnSpc>
                <a:spcPct val="110000"/>
              </a:lnSpc>
              <a:buClr>
                <a:schemeClr val="accent2"/>
              </a:buClr>
            </a:pPr>
            <a:r>
              <a:rPr lang="en-US" sz="800" dirty="0">
                <a:ea typeface="ＭＳ Ｐゴシック" charset="-128"/>
              </a:rPr>
              <a:t> </a:t>
            </a:r>
          </a:p>
        </p:txBody>
      </p:sp>
      <p:graphicFrame>
        <p:nvGraphicFramePr>
          <p:cNvPr id="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828016"/>
              </p:ext>
            </p:extLst>
          </p:nvPr>
        </p:nvGraphicFramePr>
        <p:xfrm>
          <a:off x="6134033" y="3309938"/>
          <a:ext cx="4683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4" name="Mtb Graph" r:id="rId3" imgW="5070731" imgH="3395361" progId="MinitabGraph.Document">
                  <p:embed/>
                </p:oleObj>
              </mc:Choice>
              <mc:Fallback>
                <p:oleObj name="Mtb Graph" r:id="rId3" imgW="5070731" imgH="3395361" progId="MinitabGraph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033" y="3309938"/>
                        <a:ext cx="468312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293302" y="405761"/>
            <a:ext cx="3379497" cy="242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1150" b="1" dirty="0" smtClean="0">
                <a:ea typeface="ＭＳ Ｐゴシック" charset="-128"/>
              </a:rPr>
              <a:t>Key Tools</a:t>
            </a:r>
            <a:r>
              <a:rPr lang="en-US" sz="1150" b="1" dirty="0">
                <a:ea typeface="ＭＳ Ｐゴシック" charset="-128"/>
              </a:rPr>
              <a:t>		</a:t>
            </a:r>
            <a:r>
              <a:rPr lang="en-US" sz="1150" b="1" dirty="0" smtClean="0">
                <a:ea typeface="ＭＳ Ｐゴシック" charset="-128"/>
              </a:rPr>
              <a:t>      Deliverables</a:t>
            </a:r>
            <a:endParaRPr lang="en-US" sz="1150" b="1" dirty="0">
              <a:ea typeface="ＭＳ Ｐゴシック" charset="-128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4592569" y="634487"/>
            <a:ext cx="4203061" cy="5973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546100" y="1909169"/>
            <a:ext cx="8249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4448174" y="3181593"/>
            <a:ext cx="43369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4419600" y="4184649"/>
            <a:ext cx="4368671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6710630" y="644525"/>
            <a:ext cx="9189" cy="5963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618354" y="667562"/>
            <a:ext cx="1258185" cy="73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</a:pPr>
            <a:r>
              <a:rPr lang="en-US" sz="800" dirty="0">
                <a:ea typeface="ＭＳ Ｐゴシック" charset="-128"/>
              </a:rPr>
              <a:t>Project </a:t>
            </a:r>
            <a:r>
              <a:rPr lang="en-US" sz="800" dirty="0" smtClean="0">
                <a:ea typeface="ＭＳ Ｐゴシック" charset="-128"/>
              </a:rPr>
              <a:t>Charter</a:t>
            </a:r>
          </a:p>
          <a:p>
            <a:pPr eaLnBrk="0" hangingPunct="0">
              <a:lnSpc>
                <a:spcPct val="110000"/>
              </a:lnSpc>
            </a:pPr>
            <a:r>
              <a:rPr lang="en-US" sz="800" dirty="0" smtClean="0">
                <a:ea typeface="ＭＳ Ｐゴシック" charset="-128"/>
              </a:rPr>
              <a:t>SIPOC</a:t>
            </a:r>
            <a:endParaRPr lang="en-US" sz="800" dirty="0">
              <a:ea typeface="ＭＳ Ｐゴシック" charset="-128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800" dirty="0" smtClean="0">
                <a:ea typeface="ＭＳ Ｐゴシック" charset="-128"/>
              </a:rPr>
              <a:t>Stakeholder Matrix</a:t>
            </a:r>
            <a:endParaRPr lang="en-US" sz="800" dirty="0">
              <a:ea typeface="ＭＳ Ｐゴシック" charset="-128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800" dirty="0" smtClean="0">
                <a:ea typeface="ＭＳ Ｐゴシック" charset="-128"/>
              </a:rPr>
              <a:t>RASCI </a:t>
            </a:r>
            <a:r>
              <a:rPr lang="en-US" sz="800" dirty="0">
                <a:ea typeface="ＭＳ Ｐゴシック" charset="-128"/>
              </a:rPr>
              <a:t>/ Project </a:t>
            </a:r>
            <a:r>
              <a:rPr lang="en-US" sz="800" dirty="0" smtClean="0">
                <a:ea typeface="ＭＳ Ｐゴシック" charset="-128"/>
              </a:rPr>
              <a:t>Plan</a:t>
            </a:r>
          </a:p>
          <a:p>
            <a:pPr eaLnBrk="0" hangingPunct="0">
              <a:lnSpc>
                <a:spcPct val="110000"/>
              </a:lnSpc>
            </a:pPr>
            <a:r>
              <a:rPr lang="en-US" sz="800" dirty="0">
                <a:ea typeface="ＭＳ Ｐゴシック" charset="-128"/>
              </a:rPr>
              <a:t>Communication </a:t>
            </a:r>
            <a:r>
              <a:rPr lang="en-US" sz="800" dirty="0" smtClean="0">
                <a:ea typeface="ＭＳ Ｐゴシック" charset="-128"/>
              </a:rPr>
              <a:t>Plan</a:t>
            </a:r>
            <a:endParaRPr lang="en-US" sz="800" dirty="0">
              <a:ea typeface="ＭＳ Ｐゴシック" charset="-128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056262" y="698359"/>
            <a:ext cx="593725" cy="499370"/>
          </a:xfrm>
          <a:prstGeom prst="rect">
            <a:avLst/>
          </a:prstGeom>
          <a:solidFill>
            <a:srgbClr val="A2E7E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57150" tIns="28575" rIns="57150" bIns="28575" anchor="ctr"/>
          <a:lstStyle/>
          <a:p>
            <a:pPr algn="ctr" defTabSz="571500" eaLnBrk="0" hangingPunct="0"/>
            <a:r>
              <a:rPr lang="en-US" sz="700" dirty="0">
                <a:latin typeface="Times New Roman" pitchFamily="18" charset="0"/>
                <a:ea typeface="ＭＳ Ｐゴシック" charset="-128"/>
              </a:rPr>
              <a:t>Project Charter </a:t>
            </a:r>
          </a:p>
          <a:p>
            <a:pPr algn="ctr" defTabSz="571500" eaLnBrk="0" hangingPunct="0"/>
            <a:r>
              <a:rPr lang="en-US" sz="700" dirty="0">
                <a:latin typeface="Times New Roman" pitchFamily="18" charset="0"/>
                <a:ea typeface="ＭＳ Ｐゴシック" charset="-128"/>
              </a:rPr>
              <a:t>~~~~~~~~</a:t>
            </a:r>
            <a:br>
              <a:rPr lang="en-US" sz="700" dirty="0">
                <a:latin typeface="Times New Roman" pitchFamily="18" charset="0"/>
                <a:ea typeface="ＭＳ Ｐゴシック" charset="-128"/>
              </a:rPr>
            </a:br>
            <a:r>
              <a:rPr lang="en-US" sz="700" dirty="0">
                <a:latin typeface="Times New Roman" pitchFamily="18" charset="0"/>
                <a:ea typeface="ＭＳ Ｐゴシック" charset="-128"/>
              </a:rPr>
              <a:t>~~~~~~~~</a:t>
            </a:r>
            <a:br>
              <a:rPr lang="en-US" sz="700" dirty="0">
                <a:latin typeface="Times New Roman" pitchFamily="18" charset="0"/>
                <a:ea typeface="ＭＳ Ｐゴシック" charset="-128"/>
              </a:rPr>
            </a:br>
            <a:r>
              <a:rPr lang="en-US" sz="700" dirty="0">
                <a:latin typeface="Times New Roman" pitchFamily="18" charset="0"/>
                <a:ea typeface="ＭＳ Ｐゴシック" charset="-128"/>
              </a:rPr>
              <a:t>~~~~~~~~~</a:t>
            </a: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4606218" y="3208667"/>
            <a:ext cx="1574800" cy="100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</a:pPr>
            <a:r>
              <a:rPr lang="en-US" sz="800" dirty="0" smtClean="0">
                <a:ea typeface="ＭＳ Ｐゴシック" charset="-128"/>
              </a:rPr>
              <a:t>Fishbone Diagram (5-Whys)</a:t>
            </a:r>
          </a:p>
          <a:p>
            <a:pPr eaLnBrk="0" hangingPunct="0">
              <a:lnSpc>
                <a:spcPct val="110000"/>
              </a:lnSpc>
            </a:pPr>
            <a:r>
              <a:rPr lang="en-US" sz="800" dirty="0">
                <a:ea typeface="ＭＳ Ｐゴシック" charset="-128"/>
              </a:rPr>
              <a:t>Affinity Diagram </a:t>
            </a:r>
          </a:p>
          <a:p>
            <a:pPr eaLnBrk="0" hangingPunct="0">
              <a:lnSpc>
                <a:spcPct val="110000"/>
              </a:lnSpc>
            </a:pPr>
            <a:r>
              <a:rPr lang="en-US" sz="800" dirty="0" smtClean="0">
                <a:ea typeface="ＭＳ Ｐゴシック" charset="-128"/>
              </a:rPr>
              <a:t>Cause &amp; Effect Matrix</a:t>
            </a:r>
          </a:p>
          <a:p>
            <a:pPr eaLnBrk="0" hangingPunct="0">
              <a:lnSpc>
                <a:spcPct val="110000"/>
              </a:lnSpc>
            </a:pPr>
            <a:r>
              <a:rPr lang="en-US" sz="800" dirty="0">
                <a:ea typeface="ＭＳ Ｐゴシック" charset="-128"/>
              </a:rPr>
              <a:t>Hypothesis </a:t>
            </a:r>
            <a:r>
              <a:rPr lang="en-US" sz="800" dirty="0" smtClean="0">
                <a:ea typeface="ＭＳ Ｐゴシック" charset="-128"/>
              </a:rPr>
              <a:t>Development &amp; Test</a:t>
            </a:r>
            <a:endParaRPr lang="en-US" sz="800" dirty="0">
              <a:ea typeface="ＭＳ Ｐゴシック" charset="-128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800" dirty="0" smtClean="0">
                <a:ea typeface="ＭＳ Ｐゴシック" charset="-128"/>
              </a:rPr>
              <a:t>Process / Graphical Analysis</a:t>
            </a:r>
          </a:p>
          <a:p>
            <a:pPr eaLnBrk="0" hangingPunct="0">
              <a:lnSpc>
                <a:spcPct val="110000"/>
              </a:lnSpc>
            </a:pPr>
            <a:r>
              <a:rPr lang="en-US" sz="800" dirty="0" smtClean="0">
                <a:ea typeface="ＭＳ Ｐゴシック" charset="-128"/>
              </a:rPr>
              <a:t>Future Reality Process Map</a:t>
            </a:r>
            <a:endParaRPr lang="en-US" sz="800" dirty="0">
              <a:ea typeface="ＭＳ Ｐゴシック" charset="-128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800" dirty="0" smtClean="0">
                <a:ea typeface="ＭＳ Ｐゴシック" charset="-128"/>
              </a:rPr>
              <a:t>RASCI </a:t>
            </a:r>
            <a:r>
              <a:rPr lang="en-US" sz="800" dirty="0">
                <a:ea typeface="ＭＳ Ｐゴシック" charset="-128"/>
              </a:rPr>
              <a:t>/ Project Plan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4604706" y="4227848"/>
            <a:ext cx="1481309" cy="127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800" dirty="0" smtClean="0"/>
              <a:t>Benefit &amp; Effort </a:t>
            </a:r>
            <a:r>
              <a:rPr lang="en-US" sz="800" dirty="0"/>
              <a:t>Matrix</a:t>
            </a:r>
          </a:p>
          <a:p>
            <a:pPr>
              <a:lnSpc>
                <a:spcPct val="110000"/>
              </a:lnSpc>
            </a:pPr>
            <a:r>
              <a:rPr lang="en-US" sz="800" dirty="0"/>
              <a:t>Weighted Criteria Matrix</a:t>
            </a:r>
          </a:p>
          <a:p>
            <a:pPr>
              <a:lnSpc>
                <a:spcPct val="110000"/>
              </a:lnSpc>
            </a:pPr>
            <a:r>
              <a:rPr lang="en-US" sz="800" dirty="0"/>
              <a:t>Improvement / Action </a:t>
            </a:r>
            <a:r>
              <a:rPr lang="en-US" sz="800" dirty="0" smtClean="0"/>
              <a:t>Plan(s)</a:t>
            </a:r>
            <a:endParaRPr lang="en-US" sz="800" dirty="0"/>
          </a:p>
          <a:p>
            <a:pPr>
              <a:lnSpc>
                <a:spcPct val="110000"/>
              </a:lnSpc>
            </a:pPr>
            <a:r>
              <a:rPr lang="en-US" sz="800" dirty="0" smtClean="0"/>
              <a:t>Risk Assessment (FMEA)</a:t>
            </a:r>
          </a:p>
          <a:p>
            <a:pPr>
              <a:lnSpc>
                <a:spcPct val="110000"/>
              </a:lnSpc>
            </a:pPr>
            <a:r>
              <a:rPr lang="en-US" sz="800" dirty="0" smtClean="0"/>
              <a:t>Pilot Plan</a:t>
            </a:r>
          </a:p>
          <a:p>
            <a:pPr>
              <a:lnSpc>
                <a:spcPct val="110000"/>
              </a:lnSpc>
            </a:pPr>
            <a:r>
              <a:rPr lang="en-US" sz="800" dirty="0" smtClean="0"/>
              <a:t>Future Reality Process Map</a:t>
            </a:r>
            <a:endParaRPr lang="en-US" sz="800" dirty="0"/>
          </a:p>
          <a:p>
            <a:pPr>
              <a:lnSpc>
                <a:spcPct val="110000"/>
              </a:lnSpc>
            </a:pPr>
            <a:r>
              <a:rPr lang="en-US" sz="800" dirty="0" smtClean="0"/>
              <a:t>Process / Graphical Analysis</a:t>
            </a:r>
            <a:endParaRPr lang="en-US" sz="800" dirty="0"/>
          </a:p>
          <a:p>
            <a:pPr eaLnBrk="0" hangingPunct="0">
              <a:lnSpc>
                <a:spcPct val="110000"/>
              </a:lnSpc>
            </a:pPr>
            <a:r>
              <a:rPr lang="en-US" sz="800" dirty="0" smtClean="0"/>
              <a:t>RASCI </a:t>
            </a:r>
            <a:r>
              <a:rPr lang="en-US" sz="800" dirty="0"/>
              <a:t>/ Project Plan</a:t>
            </a:r>
          </a:p>
          <a:p>
            <a:pPr eaLnBrk="0" hangingPunct="0">
              <a:lnSpc>
                <a:spcPct val="110000"/>
              </a:lnSpc>
            </a:pPr>
            <a:endParaRPr lang="en-US" sz="800" dirty="0">
              <a:ea typeface="ＭＳ Ｐゴシック" charset="-128"/>
            </a:endParaRP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4613338" y="5475277"/>
            <a:ext cx="1537343" cy="73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</a:pPr>
            <a:r>
              <a:rPr lang="en-US" sz="800" dirty="0" smtClean="0">
                <a:ea typeface="ＭＳ Ｐゴシック" charset="-128"/>
              </a:rPr>
              <a:t>Process / Graphical Analysis</a:t>
            </a:r>
            <a:endParaRPr lang="en-US" sz="800" dirty="0">
              <a:ea typeface="ＭＳ Ｐゴシック" charset="-128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800" dirty="0" smtClean="0">
                <a:ea typeface="ＭＳ Ｐゴシック" charset="-128"/>
              </a:rPr>
              <a:t>Metrics Dashboard Integration</a:t>
            </a:r>
            <a:endParaRPr lang="en-US" sz="800" dirty="0">
              <a:ea typeface="ＭＳ Ｐゴシック" charset="-128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800" dirty="0" smtClean="0">
                <a:ea typeface="ＭＳ Ｐゴシック" charset="-128"/>
              </a:rPr>
              <a:t>Control Plans</a:t>
            </a:r>
          </a:p>
          <a:p>
            <a:pPr eaLnBrk="0" hangingPunct="0">
              <a:lnSpc>
                <a:spcPct val="110000"/>
              </a:lnSpc>
            </a:pPr>
            <a:r>
              <a:rPr lang="en-US" sz="800" dirty="0" smtClean="0">
                <a:ea typeface="ＭＳ Ｐゴシック" charset="-128"/>
              </a:rPr>
              <a:t>RASCI </a:t>
            </a:r>
            <a:r>
              <a:rPr lang="en-US" sz="800" dirty="0">
                <a:ea typeface="ＭＳ Ｐゴシック" charset="-128"/>
              </a:rPr>
              <a:t>/ Transition </a:t>
            </a:r>
            <a:r>
              <a:rPr lang="en-US" sz="800" dirty="0" smtClean="0">
                <a:ea typeface="ＭＳ Ｐゴシック" charset="-128"/>
              </a:rPr>
              <a:t>Plan</a:t>
            </a:r>
          </a:p>
          <a:p>
            <a:pPr eaLnBrk="0" hangingPunct="0">
              <a:lnSpc>
                <a:spcPct val="110000"/>
              </a:lnSpc>
            </a:pPr>
            <a:r>
              <a:rPr lang="en-US" sz="800" dirty="0">
                <a:ea typeface="ＭＳ Ｐゴシック" charset="-128"/>
              </a:rPr>
              <a:t>Final Project </a:t>
            </a:r>
            <a:r>
              <a:rPr lang="en-US" sz="800" dirty="0" smtClean="0">
                <a:ea typeface="ＭＳ Ｐゴシック" charset="-128"/>
              </a:rPr>
              <a:t>Documentation</a:t>
            </a:r>
            <a:endParaRPr lang="en-US" sz="800" dirty="0">
              <a:ea typeface="ＭＳ Ｐゴシック" charset="-128"/>
            </a:endParaRPr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6692771" y="634487"/>
            <a:ext cx="2092387" cy="61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150" tIns="28575" rIns="57150" bIns="28575">
            <a:spAutoFit/>
          </a:bodyPr>
          <a:lstStyle/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900" dirty="0">
                <a:ea typeface="ＭＳ Ｐゴシック" charset="-128"/>
              </a:rPr>
              <a:t>Approved Project Charter</a:t>
            </a: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900" dirty="0">
                <a:ea typeface="ＭＳ Ｐゴシック" charset="-128"/>
              </a:rPr>
              <a:t>High Level Process Map</a:t>
            </a: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900" dirty="0">
                <a:ea typeface="ＭＳ Ｐゴシック" charset="-128"/>
              </a:rPr>
              <a:t>Stakeholder Analysis</a:t>
            </a: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900" dirty="0" smtClean="0">
                <a:ea typeface="ＭＳ Ｐゴシック" charset="-128"/>
              </a:rPr>
              <a:t>Storyboard</a:t>
            </a:r>
            <a:endParaRPr lang="en-US" sz="900" dirty="0">
              <a:ea typeface="ＭＳ Ｐゴシック" charset="-128"/>
            </a:endParaRPr>
          </a:p>
          <a:p>
            <a:pPr defTabSz="571500" eaLnBrk="0" hangingPunct="0">
              <a:lnSpc>
                <a:spcPct val="130000"/>
              </a:lnSpc>
              <a:buClr>
                <a:schemeClr val="accent2"/>
              </a:buClr>
              <a:tabLst>
                <a:tab pos="393700" algn="l"/>
              </a:tabLst>
            </a:pPr>
            <a:endParaRPr lang="en-US" sz="900" dirty="0">
              <a:ea typeface="ＭＳ Ｐゴシック" charset="-128"/>
            </a:endParaRPr>
          </a:p>
          <a:p>
            <a:pPr indent="-342900" defTabSz="571500" eaLnBrk="0" hangingPunct="0">
              <a:buClr>
                <a:schemeClr val="accent2"/>
              </a:buClr>
              <a:tabLst>
                <a:tab pos="393700" algn="l"/>
              </a:tabLst>
            </a:pPr>
            <a:endParaRPr lang="en-US" sz="900" dirty="0">
              <a:ea typeface="ＭＳ Ｐゴシック" charset="-128"/>
            </a:endParaRPr>
          </a:p>
          <a:p>
            <a:pPr defTabSz="571500" eaLnBrk="0" hangingPunct="0">
              <a:buClr>
                <a:schemeClr val="accent2"/>
              </a:buClr>
              <a:tabLst>
                <a:tab pos="393700" algn="l"/>
              </a:tabLst>
            </a:pPr>
            <a:endParaRPr lang="en-US" sz="600" dirty="0" smtClean="0">
              <a:ea typeface="ＭＳ Ｐゴシック" charset="-128"/>
            </a:endParaRPr>
          </a:p>
          <a:p>
            <a:pPr defTabSz="571500" eaLnBrk="0" hangingPunct="0">
              <a:buClr>
                <a:schemeClr val="accent2"/>
              </a:buClr>
              <a:tabLst>
                <a:tab pos="393700" algn="l"/>
              </a:tabLst>
            </a:pPr>
            <a:endParaRPr lang="en-US" sz="800" dirty="0">
              <a:ea typeface="ＭＳ Ｐゴシック" charset="-128"/>
            </a:endParaRP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900" dirty="0" smtClean="0">
                <a:ea typeface="ＭＳ Ｐゴシック" charset="-128"/>
              </a:rPr>
              <a:t>Data </a:t>
            </a:r>
            <a:r>
              <a:rPr lang="en-US" sz="900" dirty="0">
                <a:ea typeface="ＭＳ Ｐゴシック" charset="-128"/>
              </a:rPr>
              <a:t>Collection Plan</a:t>
            </a: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900" dirty="0">
                <a:ea typeface="ＭＳ Ｐゴシック" charset="-128"/>
              </a:rPr>
              <a:t>Detailed Process </a:t>
            </a:r>
            <a:r>
              <a:rPr lang="en-US" sz="900" dirty="0" smtClean="0">
                <a:ea typeface="ＭＳ Ｐゴシック" charset="-128"/>
              </a:rPr>
              <a:t>Map</a:t>
            </a:r>
            <a:endParaRPr lang="en-US" sz="900" dirty="0">
              <a:ea typeface="ＭＳ Ｐゴシック" charset="-128"/>
            </a:endParaRP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900" dirty="0" smtClean="0">
                <a:ea typeface="ＭＳ Ｐゴシック" charset="-128"/>
              </a:rPr>
              <a:t>Measurement </a:t>
            </a:r>
            <a:r>
              <a:rPr lang="en-US" sz="900" dirty="0">
                <a:ea typeface="ＭＳ Ｐゴシック" charset="-128"/>
              </a:rPr>
              <a:t>Systems Analysis</a:t>
            </a: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900" dirty="0" smtClean="0">
                <a:ea typeface="ＭＳ Ｐゴシック" charset="-128"/>
              </a:rPr>
              <a:t>Current Process Performance Analysis</a:t>
            </a:r>
            <a:endParaRPr lang="en-US" sz="900" dirty="0">
              <a:ea typeface="ＭＳ Ｐゴシック" charset="-128"/>
            </a:endParaRP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900" dirty="0" smtClean="0">
                <a:ea typeface="ＭＳ Ｐゴシック" charset="-128"/>
              </a:rPr>
              <a:t>Revised Storyboard</a:t>
            </a:r>
            <a:endParaRPr lang="en-US" sz="900" dirty="0">
              <a:ea typeface="ＭＳ Ｐゴシック" charset="-128"/>
            </a:endParaRPr>
          </a:p>
          <a:p>
            <a:pPr defTabSz="571500" eaLnBrk="0" hangingPunct="0">
              <a:lnSpc>
                <a:spcPct val="130000"/>
              </a:lnSpc>
              <a:buClr>
                <a:schemeClr val="accent2"/>
              </a:buClr>
              <a:tabLst>
                <a:tab pos="393700" algn="l"/>
              </a:tabLst>
            </a:pPr>
            <a:endParaRPr lang="en-US" sz="600" dirty="0">
              <a:ea typeface="ＭＳ Ｐゴシック" charset="-128"/>
            </a:endParaRPr>
          </a:p>
          <a:p>
            <a:pPr defTabSz="571500" eaLnBrk="0" hangingPunct="0">
              <a:lnSpc>
                <a:spcPct val="130000"/>
              </a:lnSpc>
              <a:buClr>
                <a:schemeClr val="accent2"/>
              </a:buClr>
              <a:tabLst>
                <a:tab pos="393700" algn="l"/>
              </a:tabLst>
            </a:pPr>
            <a:endParaRPr lang="en-US" sz="600" dirty="0" smtClean="0">
              <a:ea typeface="ＭＳ Ｐゴシック" charset="-128"/>
            </a:endParaRP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850" dirty="0" smtClean="0">
                <a:ea typeface="ＭＳ Ｐゴシック" charset="-128"/>
              </a:rPr>
              <a:t>Cause &amp; Effect </a:t>
            </a:r>
            <a:r>
              <a:rPr lang="en-US" sz="850" dirty="0">
                <a:ea typeface="ＭＳ Ｐゴシック" charset="-128"/>
              </a:rPr>
              <a:t>Analysis</a:t>
            </a: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850" dirty="0" smtClean="0">
                <a:ea typeface="ＭＳ Ｐゴシック" charset="-128"/>
              </a:rPr>
              <a:t>Validated, Selected &amp; Prioritized Root Causes</a:t>
            </a: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850" dirty="0" smtClean="0">
                <a:ea typeface="ＭＳ Ｐゴシック" charset="-128"/>
              </a:rPr>
              <a:t>Proposed Action / Improvement Plan</a:t>
            </a:r>
            <a:endParaRPr lang="en-US" sz="850" dirty="0">
              <a:ea typeface="ＭＳ Ｐゴシック" charset="-128"/>
            </a:endParaRP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850" dirty="0" smtClean="0">
                <a:ea typeface="ＭＳ Ｐゴシック" charset="-128"/>
              </a:rPr>
              <a:t>Revised Storyboard</a:t>
            </a:r>
            <a:endParaRPr lang="en-US" sz="850" dirty="0">
              <a:ea typeface="ＭＳ Ｐゴシック" charset="-128"/>
            </a:endParaRPr>
          </a:p>
          <a:p>
            <a:pPr defTabSz="571500" eaLnBrk="0" hangingPunct="0">
              <a:spcBef>
                <a:spcPct val="50000"/>
              </a:spcBef>
              <a:buClr>
                <a:schemeClr val="accent2"/>
              </a:buClr>
              <a:tabLst>
                <a:tab pos="393700" algn="l"/>
              </a:tabLst>
            </a:pPr>
            <a:endParaRPr lang="en-US" sz="600" dirty="0" smtClean="0">
              <a:ea typeface="ＭＳ Ｐゴシック" charset="-128"/>
            </a:endParaRPr>
          </a:p>
          <a:p>
            <a:pPr defTabSz="571500" eaLnBrk="0" hangingPunct="0">
              <a:spcBef>
                <a:spcPct val="50000"/>
              </a:spcBef>
              <a:buClr>
                <a:schemeClr val="accent2"/>
              </a:buClr>
              <a:tabLst>
                <a:tab pos="393700" algn="l"/>
              </a:tabLst>
            </a:pPr>
            <a:endParaRPr lang="en-US" sz="200" dirty="0">
              <a:ea typeface="ＭＳ Ｐゴシック" charset="-128"/>
            </a:endParaRP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850" dirty="0" smtClean="0">
                <a:ea typeface="ＭＳ Ｐゴシック" charset="-128"/>
              </a:rPr>
              <a:t>Decision-Making Process Results</a:t>
            </a:r>
            <a:endParaRPr lang="en-US" sz="850" dirty="0">
              <a:ea typeface="ＭＳ Ｐゴシック" charset="-128"/>
            </a:endParaRP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850" dirty="0" smtClean="0">
                <a:ea typeface="ＭＳ Ｐゴシック" charset="-128"/>
              </a:rPr>
              <a:t>Pilot Results vs. Complete Roll-Out</a:t>
            </a:r>
            <a:endParaRPr lang="en-US" sz="850" dirty="0">
              <a:ea typeface="ＭＳ Ｐゴシック" charset="-128"/>
            </a:endParaRP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850" dirty="0" smtClean="0">
                <a:ea typeface="ＭＳ Ｐゴシック" charset="-128"/>
              </a:rPr>
              <a:t>New-Reality Process Map (‘To Be’)</a:t>
            </a:r>
            <a:endParaRPr lang="en-US" sz="850" dirty="0">
              <a:ea typeface="ＭＳ Ｐゴシック" charset="-128"/>
            </a:endParaRP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850" dirty="0" smtClean="0">
                <a:ea typeface="ＭＳ Ｐゴシック" charset="-128"/>
              </a:rPr>
              <a:t>Risk Assessment Results on Improved Process</a:t>
            </a:r>
            <a:endParaRPr lang="en-US" sz="850" dirty="0">
              <a:ea typeface="ＭＳ Ｐゴシック" charset="-128"/>
            </a:endParaRP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850" dirty="0" smtClean="0">
                <a:ea typeface="ＭＳ Ｐゴシック" charset="-128"/>
              </a:rPr>
              <a:t>Proposed Control Plan</a:t>
            </a: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850" dirty="0" smtClean="0">
                <a:ea typeface="ＭＳ Ｐゴシック" charset="-128"/>
              </a:rPr>
              <a:t>Revised Storyboard</a:t>
            </a:r>
            <a:endParaRPr lang="en-US" sz="850" dirty="0">
              <a:ea typeface="ＭＳ Ｐゴシック" charset="-128"/>
            </a:endParaRPr>
          </a:p>
          <a:p>
            <a:pPr defTabSz="571500" eaLnBrk="0" hangingPunct="0">
              <a:lnSpc>
                <a:spcPct val="130000"/>
              </a:lnSpc>
              <a:buClr>
                <a:schemeClr val="accent2"/>
              </a:buClr>
              <a:tabLst>
                <a:tab pos="393700" algn="l"/>
              </a:tabLst>
            </a:pPr>
            <a:endParaRPr lang="en-US" sz="300" dirty="0" smtClean="0">
              <a:ea typeface="ＭＳ Ｐゴシック" charset="-128"/>
            </a:endParaRP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900" dirty="0" smtClean="0">
                <a:ea typeface="ＭＳ Ｐゴシック" charset="-128"/>
              </a:rPr>
              <a:t>Improved Process Performance Analysis Results</a:t>
            </a: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900" dirty="0" smtClean="0">
                <a:ea typeface="ＭＳ Ｐゴシック" charset="-128"/>
              </a:rPr>
              <a:t>Metrics Integration Results</a:t>
            </a: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900" dirty="0" smtClean="0">
                <a:ea typeface="ＭＳ Ｐゴシック" charset="-128"/>
              </a:rPr>
              <a:t>Implementation Results</a:t>
            </a:r>
            <a:endParaRPr lang="en-US" sz="900" dirty="0">
              <a:ea typeface="ＭＳ Ｐゴシック" charset="-128"/>
            </a:endParaRP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900" dirty="0">
                <a:ea typeface="ＭＳ Ｐゴシック" charset="-128"/>
              </a:rPr>
              <a:t>Control Plans</a:t>
            </a:r>
          </a:p>
          <a:p>
            <a:pPr marL="171450" indent="-171450" defTabSz="571500" eaLnBrk="0" hangingPunct="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900" dirty="0" smtClean="0">
                <a:ea typeface="ＭＳ Ｐゴシック" charset="-128"/>
              </a:rPr>
              <a:t>ID Next Improvement Opportunity</a:t>
            </a:r>
            <a:endParaRPr lang="en-US" sz="900" dirty="0">
              <a:ea typeface="ＭＳ Ｐゴシック" charset="-128"/>
            </a:endParaRPr>
          </a:p>
        </p:txBody>
      </p:sp>
      <p:sp>
        <p:nvSpPr>
          <p:cNvPr id="53" name="Line 49"/>
          <p:cNvSpPr>
            <a:spLocks noChangeShapeType="1"/>
          </p:cNvSpPr>
          <p:nvPr/>
        </p:nvSpPr>
        <p:spPr bwMode="auto">
          <a:xfrm>
            <a:off x="552450" y="3183600"/>
            <a:ext cx="389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" name="Group 57"/>
          <p:cNvGrpSpPr>
            <a:grpSpLocks/>
          </p:cNvGrpSpPr>
          <p:nvPr/>
        </p:nvGrpSpPr>
        <p:grpSpPr bwMode="auto">
          <a:xfrm rot="16200000">
            <a:off x="169862" y="3076096"/>
            <a:ext cx="492125" cy="254000"/>
            <a:chOff x="1016" y="592"/>
            <a:chExt cx="168" cy="128"/>
          </a:xfrm>
        </p:grpSpPr>
        <p:sp>
          <p:nvSpPr>
            <p:cNvPr id="55" name="AutoShape 58"/>
            <p:cNvSpPr>
              <a:spLocks noChangeArrowheads="1"/>
            </p:cNvSpPr>
            <p:nvPr/>
          </p:nvSpPr>
          <p:spPr bwMode="auto">
            <a:xfrm>
              <a:off x="1112" y="592"/>
              <a:ext cx="72" cy="128"/>
            </a:xfrm>
            <a:prstGeom prst="curvedLeftArrow">
              <a:avLst>
                <a:gd name="adj1" fmla="val 35556"/>
                <a:gd name="adj2" fmla="val 71111"/>
                <a:gd name="adj3" fmla="val 33333"/>
              </a:avLst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AutoShape 59"/>
            <p:cNvSpPr>
              <a:spLocks noChangeArrowheads="1"/>
            </p:cNvSpPr>
            <p:nvPr/>
          </p:nvSpPr>
          <p:spPr bwMode="auto">
            <a:xfrm flipH="1" flipV="1">
              <a:off x="1016" y="592"/>
              <a:ext cx="72" cy="128"/>
            </a:xfrm>
            <a:prstGeom prst="curvedLeftArrow">
              <a:avLst>
                <a:gd name="adj1" fmla="val 47918"/>
                <a:gd name="adj2" fmla="val 83473"/>
                <a:gd name="adj3" fmla="val 46231"/>
              </a:avLst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5" name="Rectangle 71"/>
          <p:cNvSpPr>
            <a:spLocks noChangeArrowheads="1"/>
          </p:cNvSpPr>
          <p:nvPr/>
        </p:nvSpPr>
        <p:spPr bwMode="auto">
          <a:xfrm>
            <a:off x="6195946" y="4761024"/>
            <a:ext cx="322262" cy="263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50" tIns="28575" rIns="57150" bIns="28575" anchor="ctr"/>
          <a:lstStyle/>
          <a:p>
            <a:pPr algn="ctr" defTabSz="571500" eaLnBrk="0" hangingPunct="0"/>
            <a:r>
              <a:rPr lang="en-US" sz="700" dirty="0">
                <a:latin typeface="Times New Roman" pitchFamily="18" charset="0"/>
                <a:ea typeface="ＭＳ Ｐゴシック" charset="-128"/>
              </a:rPr>
              <a:t>FMEA</a:t>
            </a:r>
          </a:p>
          <a:p>
            <a:pPr algn="ctr" defTabSz="571500" eaLnBrk="0" hangingPunct="0"/>
            <a:r>
              <a:rPr lang="en-US" sz="700" dirty="0">
                <a:latin typeface="Times New Roman" pitchFamily="18" charset="0"/>
                <a:ea typeface="ＭＳ Ｐゴシック" charset="-128"/>
              </a:rPr>
              <a:t>~~~~~</a:t>
            </a:r>
          </a:p>
        </p:txBody>
      </p:sp>
      <p:graphicFrame>
        <p:nvGraphicFramePr>
          <p:cNvPr id="66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339510"/>
              </p:ext>
            </p:extLst>
          </p:nvPr>
        </p:nvGraphicFramePr>
        <p:xfrm>
          <a:off x="6137033" y="3201768"/>
          <a:ext cx="5111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5" name="Mtb Graph" r:id="rId5" imgW="5070731" imgH="3395361" progId="MinitabGraph.Document">
                  <p:embed/>
                </p:oleObj>
              </mc:Choice>
              <mc:Fallback>
                <p:oleObj name="Mtb Graph" r:id="rId5" imgW="5070731" imgH="3395361" progId="MinitabGraph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033" y="3201768"/>
                        <a:ext cx="51117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Group 51"/>
          <p:cNvGrpSpPr>
            <a:grpSpLocks/>
          </p:cNvGrpSpPr>
          <p:nvPr/>
        </p:nvGrpSpPr>
        <p:grpSpPr bwMode="auto">
          <a:xfrm rot="16200000">
            <a:off x="162553" y="5443836"/>
            <a:ext cx="492125" cy="254000"/>
            <a:chOff x="1016" y="592"/>
            <a:chExt cx="168" cy="128"/>
          </a:xfrm>
        </p:grpSpPr>
        <p:sp>
          <p:nvSpPr>
            <p:cNvPr id="68" name="AutoShape 52"/>
            <p:cNvSpPr>
              <a:spLocks noChangeArrowheads="1"/>
            </p:cNvSpPr>
            <p:nvPr/>
          </p:nvSpPr>
          <p:spPr bwMode="auto">
            <a:xfrm>
              <a:off x="1112" y="592"/>
              <a:ext cx="72" cy="128"/>
            </a:xfrm>
            <a:prstGeom prst="curvedLeftArrow">
              <a:avLst>
                <a:gd name="adj1" fmla="val 35556"/>
                <a:gd name="adj2" fmla="val 71111"/>
                <a:gd name="adj3" fmla="val 33333"/>
              </a:avLst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" name="AutoShape 53"/>
            <p:cNvSpPr>
              <a:spLocks noChangeArrowheads="1"/>
            </p:cNvSpPr>
            <p:nvPr/>
          </p:nvSpPr>
          <p:spPr bwMode="auto">
            <a:xfrm flipH="1" flipV="1">
              <a:off x="1016" y="592"/>
              <a:ext cx="72" cy="128"/>
            </a:xfrm>
            <a:prstGeom prst="curvedLeftArrow">
              <a:avLst>
                <a:gd name="adj1" fmla="val 47918"/>
                <a:gd name="adj2" fmla="val 83473"/>
                <a:gd name="adj3" fmla="val 46231"/>
              </a:avLst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0" name="Group 54"/>
          <p:cNvGrpSpPr>
            <a:grpSpLocks/>
          </p:cNvGrpSpPr>
          <p:nvPr/>
        </p:nvGrpSpPr>
        <p:grpSpPr bwMode="auto">
          <a:xfrm rot="16200000">
            <a:off x="150812" y="4234822"/>
            <a:ext cx="492125" cy="254000"/>
            <a:chOff x="1016" y="592"/>
            <a:chExt cx="168" cy="128"/>
          </a:xfrm>
        </p:grpSpPr>
        <p:sp>
          <p:nvSpPr>
            <p:cNvPr id="71" name="AutoShape 55"/>
            <p:cNvSpPr>
              <a:spLocks noChangeArrowheads="1"/>
            </p:cNvSpPr>
            <p:nvPr/>
          </p:nvSpPr>
          <p:spPr bwMode="auto">
            <a:xfrm>
              <a:off x="1112" y="592"/>
              <a:ext cx="72" cy="128"/>
            </a:xfrm>
            <a:prstGeom prst="curvedLeftArrow">
              <a:avLst>
                <a:gd name="adj1" fmla="val 35556"/>
                <a:gd name="adj2" fmla="val 71111"/>
                <a:gd name="adj3" fmla="val 33333"/>
              </a:avLst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" name="AutoShape 56"/>
            <p:cNvSpPr>
              <a:spLocks noChangeArrowheads="1"/>
            </p:cNvSpPr>
            <p:nvPr/>
          </p:nvSpPr>
          <p:spPr bwMode="auto">
            <a:xfrm flipH="1" flipV="1">
              <a:off x="1016" y="592"/>
              <a:ext cx="72" cy="128"/>
            </a:xfrm>
            <a:prstGeom prst="curvedLeftArrow">
              <a:avLst>
                <a:gd name="adj1" fmla="val 47918"/>
                <a:gd name="adj2" fmla="val 83473"/>
                <a:gd name="adj3" fmla="val 46231"/>
              </a:avLst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3" name="Group 60"/>
          <p:cNvGrpSpPr>
            <a:grpSpLocks/>
          </p:cNvGrpSpPr>
          <p:nvPr/>
        </p:nvGrpSpPr>
        <p:grpSpPr bwMode="auto">
          <a:xfrm rot="16200000">
            <a:off x="160337" y="1737056"/>
            <a:ext cx="492125" cy="254000"/>
            <a:chOff x="1016" y="592"/>
            <a:chExt cx="168" cy="128"/>
          </a:xfrm>
        </p:grpSpPr>
        <p:sp>
          <p:nvSpPr>
            <p:cNvPr id="74" name="AutoShape 61"/>
            <p:cNvSpPr>
              <a:spLocks noChangeArrowheads="1"/>
            </p:cNvSpPr>
            <p:nvPr/>
          </p:nvSpPr>
          <p:spPr bwMode="auto">
            <a:xfrm>
              <a:off x="1112" y="592"/>
              <a:ext cx="72" cy="128"/>
            </a:xfrm>
            <a:prstGeom prst="curvedLeftArrow">
              <a:avLst>
                <a:gd name="adj1" fmla="val 35556"/>
                <a:gd name="adj2" fmla="val 71111"/>
                <a:gd name="adj3" fmla="val 33333"/>
              </a:avLst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AutoShape 62"/>
            <p:cNvSpPr>
              <a:spLocks noChangeArrowheads="1"/>
            </p:cNvSpPr>
            <p:nvPr/>
          </p:nvSpPr>
          <p:spPr bwMode="auto">
            <a:xfrm flipH="1" flipV="1">
              <a:off x="1016" y="592"/>
              <a:ext cx="72" cy="128"/>
            </a:xfrm>
            <a:prstGeom prst="curvedLeftArrow">
              <a:avLst>
                <a:gd name="adj1" fmla="val 47918"/>
                <a:gd name="adj2" fmla="val 83473"/>
                <a:gd name="adj3" fmla="val 46231"/>
              </a:avLst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606732" y="1950114"/>
            <a:ext cx="2115524" cy="73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</a:pPr>
            <a:r>
              <a:rPr lang="en-US" sz="800" dirty="0" smtClean="0">
                <a:ea typeface="ＭＳ Ｐゴシック" charset="-128"/>
              </a:rPr>
              <a:t>Data </a:t>
            </a:r>
            <a:r>
              <a:rPr lang="en-US" sz="800" dirty="0">
                <a:ea typeface="ＭＳ Ｐゴシック" charset="-128"/>
              </a:rPr>
              <a:t>Collection Plan</a:t>
            </a:r>
          </a:p>
          <a:p>
            <a:pPr eaLnBrk="0" hangingPunct="0">
              <a:lnSpc>
                <a:spcPct val="110000"/>
              </a:lnSpc>
            </a:pPr>
            <a:r>
              <a:rPr lang="en-US" sz="800" dirty="0" smtClean="0">
                <a:ea typeface="ＭＳ Ｐゴシック" charset="-128"/>
              </a:rPr>
              <a:t>Measurement System Analysis (Gage R&amp;R)</a:t>
            </a:r>
          </a:p>
          <a:p>
            <a:pPr eaLnBrk="0" hangingPunct="0">
              <a:lnSpc>
                <a:spcPct val="110000"/>
              </a:lnSpc>
            </a:pPr>
            <a:r>
              <a:rPr lang="en-US" sz="800" dirty="0">
                <a:ea typeface="ＭＳ Ｐゴシック" charset="-128"/>
              </a:rPr>
              <a:t>Detailed Process </a:t>
            </a:r>
            <a:r>
              <a:rPr lang="en-US" sz="800" dirty="0" smtClean="0">
                <a:ea typeface="ＭＳ Ｐゴシック" charset="-128"/>
              </a:rPr>
              <a:t>Map / Value Stream Map</a:t>
            </a:r>
            <a:endParaRPr lang="en-US" sz="800" dirty="0">
              <a:ea typeface="ＭＳ Ｐゴシック" charset="-128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800" dirty="0" smtClean="0">
                <a:ea typeface="ＭＳ Ｐゴシック" charset="-128"/>
              </a:rPr>
              <a:t>Graphical Analysis (Pareto)</a:t>
            </a:r>
            <a:endParaRPr lang="en-US" sz="800" dirty="0">
              <a:ea typeface="ＭＳ Ｐゴシック" charset="-128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800" dirty="0">
                <a:ea typeface="ＭＳ Ｐゴシック" charset="-128"/>
              </a:rPr>
              <a:t>RASCI / Project Plan</a:t>
            </a:r>
          </a:p>
        </p:txBody>
      </p:sp>
      <p:pic>
        <p:nvPicPr>
          <p:cNvPr id="1146" name="Picture 122" descr="http://t1.gstatic.com/images?q=tbn:ANd9GcQGbdkA_JtEUgW8Bzz-F5OGHiQHlkAwK5x2upMFGPmBqrIMp92h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21" y="2481263"/>
            <a:ext cx="857922" cy="67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5" name="Picture 131" descr="https://encrypted-tbn2.gstatic.com/images?q=tbn:ANd9GcTHXZBDJjR2DOViitAJdozimSjTRipn_2izXVEWVolEnB9IkAohHVk2Fr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44" y="1243676"/>
            <a:ext cx="931862" cy="64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5" name="Picture 221" descr="https://encrypted-tbn2.gstatic.com/images?q=tbn:ANd9GcR7eed4pCBJQrGbqmqX47kQRpLKJUZEkCq216BjKk2OlSZyXl6JZILPVL0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033" y="3593433"/>
            <a:ext cx="544687" cy="5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6" name="Picture 262" descr="https://encrypted-tbn1.gstatic.com/images?q=tbn:ANd9GcTEifSyaTTfKscgPdthci4QIPnDZ5p0FQPQAhJ9MXXNSzfxP-s-eFi6dP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44" y="4274385"/>
            <a:ext cx="662975" cy="40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2" name="Picture 288" descr="https://encrypted-tbn1.gstatic.com/images?q=tbn:ANd9GcQD-UMeLk5-0r30qrFLUo5Xq-HHRSE5jFvfni9ySH51Pg-WVAEv7cYLQxE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02" y="2642040"/>
            <a:ext cx="700150" cy="5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4" name="Picture 290" descr="https://encrypted-tbn2.gstatic.com/images?q=tbn:ANd9GcTs4eO2Ziu7NvOETOqM1zm4kAGQgajfRl8m2FptlhkBc5hhwMnt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52" y="5865449"/>
            <a:ext cx="699254" cy="74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8" name="Picture 294" descr="https://encrypted-tbn3.gstatic.com/images?q=tbn:ANd9GcRlnu6S-uNy82ojDAcpE8vcGkS1B3_ssMDvv3hw5NEURUQ-0CPz4cyJ_1y1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09" y="5504564"/>
            <a:ext cx="516630" cy="37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Line 5"/>
          <p:cNvSpPr>
            <a:spLocks noChangeShapeType="1"/>
          </p:cNvSpPr>
          <p:nvPr/>
        </p:nvSpPr>
        <p:spPr bwMode="auto">
          <a:xfrm flipV="1">
            <a:off x="4383881" y="5428889"/>
            <a:ext cx="4405351" cy="13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" name="Line 5"/>
          <p:cNvSpPr>
            <a:spLocks noChangeShapeType="1"/>
          </p:cNvSpPr>
          <p:nvPr/>
        </p:nvSpPr>
        <p:spPr bwMode="auto">
          <a:xfrm flipV="1">
            <a:off x="552450" y="5429523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5829" y="6676440"/>
            <a:ext cx="2172342" cy="182562"/>
          </a:xfrm>
        </p:spPr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18704" y="6676440"/>
            <a:ext cx="778169" cy="182875"/>
          </a:xfrm>
        </p:spPr>
        <p:txBody>
          <a:bodyPr/>
          <a:lstStyle/>
          <a:p>
            <a:fld id="{D894A3D7-14C2-6C47-A804-4E9D0C64FE8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DMAIC Roadmap: Define Phase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316411"/>
              </p:ext>
            </p:extLst>
          </p:nvPr>
        </p:nvGraphicFramePr>
        <p:xfrm>
          <a:off x="340240" y="1396998"/>
          <a:ext cx="8356632" cy="4590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56393"/>
                <a:gridCol w="2221923"/>
                <a:gridCol w="2089158"/>
                <a:gridCol w="2089158"/>
              </a:tblGrid>
              <a:tr h="548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Purpose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Key Questions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Key Tools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Deliverables</a:t>
                      </a:r>
                      <a:endParaRPr lang="en-US" sz="1600" b="1" dirty="0"/>
                    </a:p>
                  </a:txBody>
                  <a:tcPr/>
                </a:tc>
              </a:tr>
              <a:tr h="1289789">
                <a:tc>
                  <a:txBody>
                    <a:bodyPr/>
                    <a:lstStyle/>
                    <a:p>
                      <a:pPr defTabSz="571500" eaLnBrk="0" hangingPunct="0">
                        <a:lnSpc>
                          <a:spcPct val="115000"/>
                        </a:lnSpc>
                      </a:pPr>
                      <a:r>
                        <a:rPr lang="en-US" sz="1600" dirty="0" smtClean="0">
                          <a:ea typeface="ＭＳ Ｐゴシック" charset="-128"/>
                        </a:rPr>
                        <a:t>Define </a:t>
                      </a:r>
                      <a:r>
                        <a:rPr lang="en-US" sz="1600" i="1" dirty="0" smtClean="0">
                          <a:solidFill>
                            <a:srgbClr val="FC0006"/>
                          </a:solidFill>
                          <a:ea typeface="ＭＳ Ｐゴシック" charset="-128"/>
                        </a:rPr>
                        <a:t>the problem</a:t>
                      </a:r>
                    </a:p>
                    <a:p>
                      <a:pPr defTabSz="571500" eaLnBrk="0" hangingPunct="0">
                        <a:lnSpc>
                          <a:spcPct val="115000"/>
                        </a:lnSpc>
                      </a:pPr>
                      <a:r>
                        <a:rPr lang="en-US" sz="1600" dirty="0" smtClean="0">
                          <a:ea typeface="ＭＳ Ｐゴシック" charset="-128"/>
                        </a:rPr>
                        <a:t>(aka Develop the</a:t>
                      </a:r>
                    </a:p>
                    <a:p>
                      <a:pPr defTabSz="571500" eaLnBrk="0" hangingPunct="0">
                        <a:lnSpc>
                          <a:spcPct val="115000"/>
                        </a:lnSpc>
                      </a:pPr>
                      <a:r>
                        <a:rPr lang="en-US" sz="1600" dirty="0" smtClean="0">
                          <a:ea typeface="ＭＳ Ｐゴシック" charset="-128"/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project charter</a:t>
                      </a:r>
                      <a:r>
                        <a:rPr lang="en-US" sz="1600" i="1" dirty="0" smtClean="0">
                          <a:ea typeface="ＭＳ Ｐゴシック" charset="-128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571500">
                        <a:lnSpc>
                          <a:spcPct val="110000"/>
                        </a:lnSpc>
                        <a:spcBef>
                          <a:spcPct val="20000"/>
                        </a:spcBef>
                      </a:pPr>
                      <a:r>
                        <a:rPr lang="en-US" sz="1600" dirty="0" smtClean="0">
                          <a:ea typeface="ＭＳ Ｐゴシック" charset="-128"/>
                        </a:rPr>
                        <a:t>- Who is our 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customer</a:t>
                      </a:r>
                      <a:r>
                        <a:rPr lang="en-US" sz="1600" dirty="0" smtClean="0">
                          <a:ea typeface="ＭＳ Ｐゴシック" charset="-128"/>
                        </a:rPr>
                        <a:t>?</a:t>
                      </a:r>
                    </a:p>
                    <a:p>
                      <a:pPr defTabSz="571500">
                        <a:lnSpc>
                          <a:spcPct val="110000"/>
                        </a:lnSpc>
                        <a:spcBef>
                          <a:spcPct val="20000"/>
                        </a:spcBef>
                      </a:pPr>
                      <a:r>
                        <a:rPr lang="en-US" sz="1600" dirty="0" smtClean="0">
                          <a:ea typeface="ＭＳ Ｐゴシック" charset="-128"/>
                        </a:rPr>
                        <a:t>- What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 </a:t>
                      </a:r>
                      <a:r>
                        <a:rPr lang="en-US" sz="1600" i="1" dirty="0" smtClean="0">
                          <a:ea typeface="ＭＳ Ｐゴシック" charset="-128"/>
                        </a:rPr>
                        <a:t>a</a:t>
                      </a:r>
                      <a:r>
                        <a:rPr lang="en-US" sz="1600" dirty="0" smtClean="0">
                          <a:ea typeface="ＭＳ Ｐゴシック" charset="-128"/>
                        </a:rPr>
                        <a:t>re we trying to 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improve</a:t>
                      </a:r>
                      <a:r>
                        <a:rPr lang="en-US" sz="1600" dirty="0" smtClean="0">
                          <a:ea typeface="ＭＳ Ｐゴシック" charset="-128"/>
                        </a:rPr>
                        <a:t> and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 by how much</a:t>
                      </a:r>
                      <a:r>
                        <a:rPr lang="en-US" sz="1600" dirty="0" smtClean="0">
                          <a:ea typeface="ＭＳ Ｐゴシック" charset="-128"/>
                        </a:rPr>
                        <a:t>?</a:t>
                      </a:r>
                    </a:p>
                    <a:p>
                      <a:pPr defTabSz="571500">
                        <a:lnSpc>
                          <a:spcPct val="110000"/>
                        </a:lnSpc>
                        <a:spcBef>
                          <a:spcPct val="20000"/>
                        </a:spcBef>
                      </a:pPr>
                      <a:r>
                        <a:rPr lang="en-US" sz="1600" dirty="0" smtClean="0">
                          <a:ea typeface="ＭＳ Ｐゴシック" charset="-128"/>
                        </a:rPr>
                        <a:t>- What is the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 scope </a:t>
                      </a:r>
                      <a:r>
                        <a:rPr lang="en-US" sz="1600" dirty="0" smtClean="0">
                          <a:ea typeface="ＭＳ Ｐゴシック" charset="-128"/>
                        </a:rPr>
                        <a:t>of the project?</a:t>
                      </a:r>
                    </a:p>
                    <a:p>
                      <a:pPr defTabSz="571500">
                        <a:lnSpc>
                          <a:spcPct val="110000"/>
                        </a:lnSpc>
                        <a:spcBef>
                          <a:spcPct val="20000"/>
                        </a:spcBef>
                      </a:pPr>
                      <a:r>
                        <a:rPr lang="en-US" sz="1600" dirty="0" smtClean="0">
                          <a:ea typeface="ＭＳ Ｐゴシック" charset="-128"/>
                        </a:rPr>
                        <a:t>- What is the current 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cost of not meeting performance targets</a:t>
                      </a:r>
                      <a:r>
                        <a:rPr lang="en-US" sz="1600" dirty="0" smtClean="0">
                          <a:ea typeface="ＭＳ Ｐゴシック" charset="-128"/>
                        </a:rPr>
                        <a:t>?</a:t>
                      </a:r>
                    </a:p>
                    <a:p>
                      <a:pPr defTabSz="571500">
                        <a:lnSpc>
                          <a:spcPct val="110000"/>
                        </a:lnSpc>
                        <a:spcBef>
                          <a:spcPct val="20000"/>
                        </a:spcBef>
                      </a:pPr>
                      <a:r>
                        <a:rPr lang="en-US" sz="1600" dirty="0" smtClean="0">
                          <a:ea typeface="ＭＳ Ｐゴシック" charset="-128"/>
                        </a:rPr>
                        <a:t>- What is the 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estimated financial impact</a:t>
                      </a:r>
                      <a:r>
                        <a:rPr lang="en-US" sz="1600" dirty="0" smtClean="0">
                          <a:ea typeface="ＭＳ Ｐゴシック" charset="-128"/>
                        </a:rPr>
                        <a:t> after solution implementation?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600" dirty="0" smtClean="0">
                          <a:ea typeface="ＭＳ Ｐゴシック" charset="-128"/>
                        </a:rPr>
                        <a:t>Approved Project Charter</a:t>
                      </a:r>
                    </a:p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600" dirty="0" smtClean="0">
                          <a:ea typeface="ＭＳ Ｐゴシック" charset="-128"/>
                        </a:rPr>
                        <a:t>High Level Process Map</a:t>
                      </a:r>
                      <a:r>
                        <a:rPr lang="en-US" sz="1600" baseline="0" dirty="0" smtClean="0">
                          <a:ea typeface="+mn-ea"/>
                        </a:rPr>
                        <a:t> (SIPOC)</a:t>
                      </a:r>
                    </a:p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600" baseline="0" dirty="0" smtClean="0">
                          <a:ea typeface="+mn-ea"/>
                        </a:rPr>
                        <a:t>VOC Feedback</a:t>
                      </a:r>
                      <a:endParaRPr lang="en-US" sz="1600" dirty="0" smtClean="0">
                        <a:ea typeface="ＭＳ Ｐゴシック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618354" y="1964788"/>
            <a:ext cx="1963199" cy="8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</a:pPr>
            <a:r>
              <a:rPr lang="en-US" sz="1600" dirty="0" smtClean="0">
                <a:ea typeface="ＭＳ Ｐゴシック" charset="-128"/>
              </a:rPr>
              <a:t>- Project Charter</a:t>
            </a:r>
          </a:p>
          <a:p>
            <a:pPr marL="114300" indent="-114300" eaLnBrk="0" hangingPunct="0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ea typeface="ＭＳ Ｐゴシック" charset="-128"/>
              </a:rPr>
              <a:t>SIPOC</a:t>
            </a:r>
          </a:p>
          <a:p>
            <a:pPr marL="114300" indent="-114300" eaLnBrk="0" hangingPunct="0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ea typeface="ＭＳ Ｐゴシック" charset="-128"/>
              </a:rPr>
              <a:t>VOC</a:t>
            </a:r>
            <a:endParaRPr lang="en-US" sz="16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52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Privileged and Confidential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9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54228"/>
              </p:ext>
            </p:extLst>
          </p:nvPr>
        </p:nvGraphicFramePr>
        <p:xfrm>
          <a:off x="5334000" y="4467225"/>
          <a:ext cx="3352801" cy="1600200"/>
        </p:xfrm>
        <a:graphic>
          <a:graphicData uri="http://schemas.openxmlformats.org/drawingml/2006/table">
            <a:tbl>
              <a:tblPr/>
              <a:tblGrid>
                <a:gridCol w="656307"/>
                <a:gridCol w="906566"/>
                <a:gridCol w="906566"/>
                <a:gridCol w="883362"/>
              </a:tblGrid>
              <a:tr h="4223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DMAIC Phase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Calibri" pitchFamily="34" charset="0"/>
                        </a:rPr>
                        <a:t>Planned Tollgate Dates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Actual Tollgate Dates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Status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Define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In Progress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4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Measure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Planned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Analyze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Planned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Improve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Planned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Planned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844616"/>
              </p:ext>
            </p:extLst>
          </p:nvPr>
        </p:nvGraphicFramePr>
        <p:xfrm>
          <a:off x="5334000" y="3400425"/>
          <a:ext cx="3352800" cy="960120"/>
        </p:xfrm>
        <a:graphic>
          <a:graphicData uri="http://schemas.openxmlformats.org/drawingml/2006/table">
            <a:tbl>
              <a:tblPr/>
              <a:tblGrid>
                <a:gridCol w="1219256"/>
                <a:gridCol w="2133544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Calibri" pitchFamily="34" charset="0"/>
                        </a:rPr>
                        <a:t>Strategic Initiative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Calibri" pitchFamily="34" charset="0"/>
                        </a:rPr>
                        <a:t>(should tie to dept./area goal)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Calibri" pitchFamily="34" charset="0"/>
                        </a:rPr>
                        <a:t>Benefit Type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Calibri" pitchFamily="34" charset="0"/>
                        </a:rPr>
                        <a:t>(Reduce cycle time, reduce costs, increase capacity or productivity, risk mitigation, etc.)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320675" y="1297869"/>
            <a:ext cx="493712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defTabSz="914400" eaLnBrk="1" hangingPunct="1"/>
            <a:r>
              <a:rPr lang="en-US" sz="1000" b="1" u="sng" dirty="0">
                <a:solidFill>
                  <a:prstClr val="black"/>
                </a:solidFill>
              </a:rPr>
              <a:t>Problem Statement</a:t>
            </a:r>
            <a:r>
              <a:rPr lang="en-US" sz="1000" b="1" u="sng" dirty="0" smtClean="0">
                <a:solidFill>
                  <a:prstClr val="black"/>
                </a:solidFill>
              </a:rPr>
              <a:t>:</a:t>
            </a:r>
            <a:endParaRPr lang="en-US" sz="1000" dirty="0">
              <a:solidFill>
                <a:prstClr val="black"/>
              </a:solidFill>
            </a:endParaRPr>
          </a:p>
          <a:p>
            <a:pPr defTabSz="914400" eaLnBrk="1" hangingPunct="1"/>
            <a:r>
              <a:rPr lang="en-US" sz="1000" dirty="0"/>
              <a:t>The problem statement is a clear and concise statement that describes the symptoms of the problem to be addressed. It does not suggest solutions. The problem statement should include: </a:t>
            </a:r>
          </a:p>
          <a:p>
            <a:pPr defTabSz="914400" eaLnBrk="1" hangingPunct="1">
              <a:buFontTx/>
              <a:buChar char="•"/>
            </a:pPr>
            <a:r>
              <a:rPr lang="en-US" sz="1000" b="1" i="1" u="sng" dirty="0">
                <a:solidFill>
                  <a:srgbClr val="5D72BD"/>
                </a:solidFill>
              </a:rPr>
              <a:t>WHAT</a:t>
            </a:r>
            <a:r>
              <a:rPr lang="en-US" sz="1000" dirty="0"/>
              <a:t> is wrong </a:t>
            </a:r>
            <a:r>
              <a:rPr lang="en-US" sz="1000" dirty="0" smtClean="0"/>
              <a:t>(e.g., solution doesn’t meet customer needs; defects reported)?</a:t>
            </a:r>
            <a:endParaRPr lang="en-US" sz="1000" dirty="0"/>
          </a:p>
          <a:p>
            <a:pPr defTabSz="914400" eaLnBrk="1" hangingPunct="1">
              <a:buFontTx/>
              <a:buChar char="•"/>
            </a:pPr>
            <a:r>
              <a:rPr lang="en-US" sz="1000" b="1" i="1" u="sng" dirty="0">
                <a:solidFill>
                  <a:srgbClr val="5D72BD"/>
                </a:solidFill>
              </a:rPr>
              <a:t>HOW</a:t>
            </a:r>
            <a:r>
              <a:rPr lang="en-US" sz="1000" dirty="0"/>
              <a:t> </a:t>
            </a:r>
            <a:r>
              <a:rPr lang="en-US" sz="1000" dirty="0" smtClean="0"/>
              <a:t>do you </a:t>
            </a:r>
            <a:r>
              <a:rPr lang="en-US" sz="1000" dirty="0"/>
              <a:t>know it’s a </a:t>
            </a:r>
            <a:r>
              <a:rPr lang="en-US" sz="1000" dirty="0" smtClean="0"/>
              <a:t>problem (e.g., SLAs/specs confirm non-compliance)?</a:t>
            </a:r>
          </a:p>
          <a:p>
            <a:pPr defTabSz="914400" eaLnBrk="1" hangingPunct="1">
              <a:buFontTx/>
              <a:buChar char="•"/>
            </a:pPr>
            <a:r>
              <a:rPr lang="en-US" sz="1000" b="1" i="1" u="sng" dirty="0" smtClean="0">
                <a:solidFill>
                  <a:srgbClr val="5D72BD"/>
                </a:solidFill>
              </a:rPr>
              <a:t>DURATION:</a:t>
            </a:r>
            <a:r>
              <a:rPr lang="en-US" sz="1000" dirty="0" smtClean="0"/>
              <a:t> </a:t>
            </a:r>
            <a:r>
              <a:rPr lang="en-US" sz="1000" dirty="0"/>
              <a:t>for how long </a:t>
            </a:r>
            <a:r>
              <a:rPr lang="en-US" sz="1000" dirty="0" smtClean="0"/>
              <a:t>has it been </a:t>
            </a:r>
            <a:r>
              <a:rPr lang="en-US" sz="1000" dirty="0"/>
              <a:t>a </a:t>
            </a:r>
            <a:r>
              <a:rPr lang="en-US" sz="1000" dirty="0" smtClean="0"/>
              <a:t>problem?</a:t>
            </a:r>
            <a:endParaRPr lang="en-US" sz="1000" dirty="0"/>
          </a:p>
          <a:p>
            <a:pPr defTabSz="914400" eaLnBrk="1" hangingPunct="1">
              <a:buFontTx/>
              <a:buChar char="•"/>
            </a:pPr>
            <a:r>
              <a:rPr lang="en-US" sz="1000" b="1" i="1" u="sng" dirty="0">
                <a:solidFill>
                  <a:srgbClr val="5D72BD"/>
                </a:solidFill>
              </a:rPr>
              <a:t>WHY</a:t>
            </a:r>
            <a:r>
              <a:rPr lang="en-US" sz="1000" dirty="0"/>
              <a:t> it is a </a:t>
            </a:r>
            <a:r>
              <a:rPr lang="en-US" sz="1000" dirty="0" smtClean="0"/>
              <a:t>problem (e.g., release [code] can’t be deployed as scheduled)?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320675" y="2690306"/>
            <a:ext cx="4937124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defTabSz="914400" eaLnBrk="1" hangingPunct="1"/>
            <a:r>
              <a:rPr lang="en-US" sz="1000" b="1" u="sng" dirty="0">
                <a:solidFill>
                  <a:prstClr val="black"/>
                </a:solidFill>
              </a:rPr>
              <a:t>Business Case:</a:t>
            </a:r>
            <a:endParaRPr lang="en-US" sz="1000" b="1" u="sng" dirty="0"/>
          </a:p>
          <a:p>
            <a:pPr defTabSz="914400" eaLnBrk="1" hangingPunct="1">
              <a:lnSpc>
                <a:spcPct val="90000"/>
              </a:lnSpc>
              <a:spcAft>
                <a:spcPct val="30000"/>
              </a:spcAft>
              <a:buClr>
                <a:prstClr val="black"/>
              </a:buClr>
            </a:pPr>
            <a:r>
              <a:rPr lang="en-US" sz="1000" dirty="0"/>
              <a:t>What are the compelling business reasons for embarking on this </a:t>
            </a:r>
            <a:r>
              <a:rPr lang="en-US" sz="1000" dirty="0" smtClean="0"/>
              <a:t>project or work effort?  How does it link to key business/organizational </a:t>
            </a:r>
            <a:r>
              <a:rPr lang="en-US" sz="1000" dirty="0"/>
              <a:t>goals and objectives? </a:t>
            </a:r>
            <a:r>
              <a:rPr lang="en-US" sz="1000" dirty="0" smtClean="0"/>
              <a:t>What will be the benefits to the business/organization in resolving this problem?  What will be the negative impacts of not resolving the problem?  (If financial positive &amp;/or negative impacts are known – past &amp;/or projected, please include here.)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320674" y="4489803"/>
            <a:ext cx="49371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defTabSz="914400" eaLnBrk="1" hangingPunct="1"/>
            <a:r>
              <a:rPr lang="en-US" sz="1000" b="1" u="sng" dirty="0" smtClean="0">
                <a:solidFill>
                  <a:prstClr val="black">
                    <a:lumMod val="50000"/>
                  </a:prstClr>
                </a:solidFill>
              </a:rPr>
              <a:t>Scope:</a:t>
            </a:r>
          </a:p>
          <a:p>
            <a:pPr defTabSz="914400" eaLnBrk="1" hangingPunct="1"/>
            <a:r>
              <a:rPr lang="en-US" sz="1000" dirty="0" smtClean="0">
                <a:solidFill>
                  <a:prstClr val="black">
                    <a:lumMod val="50000"/>
                  </a:prstClr>
                </a:solidFill>
              </a:rPr>
              <a:t>In-scope </a:t>
            </a:r>
            <a:r>
              <a:rPr lang="en-US" sz="1000" dirty="0">
                <a:solidFill>
                  <a:prstClr val="black">
                    <a:lumMod val="50000"/>
                  </a:prstClr>
                </a:solidFill>
              </a:rPr>
              <a:t>and out-of-scope items must be stated concisely and </a:t>
            </a:r>
            <a:r>
              <a:rPr lang="en-US" sz="1000" dirty="0" smtClean="0">
                <a:solidFill>
                  <a:prstClr val="black">
                    <a:lumMod val="50000"/>
                  </a:prstClr>
                </a:solidFill>
              </a:rPr>
              <a:t>explicitly (e.g., what is </a:t>
            </a:r>
            <a:r>
              <a:rPr lang="en-US" sz="1000" dirty="0">
                <a:solidFill>
                  <a:prstClr val="black">
                    <a:lumMod val="50000"/>
                  </a:prstClr>
                </a:solidFill>
              </a:rPr>
              <a:t>in </a:t>
            </a:r>
            <a:r>
              <a:rPr lang="en-US" sz="1000" dirty="0" smtClean="0">
                <a:solidFill>
                  <a:prstClr val="black">
                    <a:lumMod val="50000"/>
                  </a:prstClr>
                </a:solidFill>
              </a:rPr>
              <a:t>&amp; out of scope? Or if process-centric, where does the process start and end?  Focus should be on what is needed to reach a solution to the problem.</a:t>
            </a:r>
          </a:p>
        </p:txBody>
      </p:sp>
      <p:sp>
        <p:nvSpPr>
          <p:cNvPr id="16" name="Rectangle 59"/>
          <p:cNvSpPr>
            <a:spLocks noChangeArrowheads="1"/>
          </p:cNvSpPr>
          <p:nvPr/>
        </p:nvSpPr>
        <p:spPr bwMode="auto">
          <a:xfrm>
            <a:off x="320674" y="5305425"/>
            <a:ext cx="478472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sz="1000" b="1" u="sng" dirty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Risks, Constraints, Assumptions:</a:t>
            </a:r>
            <a:r>
              <a:rPr lang="en-US" sz="1000" dirty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 </a:t>
            </a:r>
          </a:p>
          <a:p>
            <a:pPr defTabSz="914400"/>
            <a:r>
              <a:rPr lang="en-US" sz="1000" b="1" dirty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Risks</a:t>
            </a:r>
            <a:r>
              <a:rPr lang="en-US" sz="1000" dirty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: An </a:t>
            </a:r>
            <a:r>
              <a:rPr lang="en-US" sz="1000" dirty="0" smtClean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evaluation </a:t>
            </a:r>
            <a:r>
              <a:rPr lang="en-US" sz="1000" dirty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of the risk(s) and its associated </a:t>
            </a:r>
            <a:r>
              <a:rPr lang="en-US" sz="1000" dirty="0" smtClean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impact(s).</a:t>
            </a:r>
            <a:endParaRPr lang="en-US" sz="1000" dirty="0">
              <a:solidFill>
                <a:prstClr val="black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sz="1000" b="1" dirty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Constraints</a:t>
            </a:r>
            <a:r>
              <a:rPr lang="en-US" sz="1000" dirty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: A limitation, either internal or external to the </a:t>
            </a:r>
            <a:r>
              <a:rPr lang="en-US" sz="1000" dirty="0" smtClean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project/work effort, </a:t>
            </a:r>
            <a:r>
              <a:rPr lang="en-US" sz="1000" dirty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that will affect the performance of the </a:t>
            </a:r>
            <a:r>
              <a:rPr lang="en-US" sz="1000" dirty="0" smtClean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project or work effort.</a:t>
            </a:r>
            <a:endParaRPr lang="en-US" sz="1000" dirty="0">
              <a:solidFill>
                <a:prstClr val="black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sz="1000" b="1" dirty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Assumptions</a:t>
            </a:r>
            <a:r>
              <a:rPr lang="en-US" sz="1000" dirty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: Factors that, for planning purposes, are considered to be true, real, or certain without proof or demonstration </a:t>
            </a:r>
            <a:r>
              <a:rPr lang="en-US" sz="1000" dirty="0" smtClean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(e.g., you will be fully supported by your Champion and Sponsor on this project/work effort until you reach your goal).</a:t>
            </a:r>
            <a:endParaRPr lang="en-US" sz="1000" dirty="0">
              <a:solidFill>
                <a:prstClr val="black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60"/>
          <p:cNvSpPr>
            <a:spLocks noChangeArrowheads="1"/>
          </p:cNvSpPr>
          <p:nvPr/>
        </p:nvSpPr>
        <p:spPr bwMode="auto">
          <a:xfrm>
            <a:off x="323150" y="3705225"/>
            <a:ext cx="49346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sz="1000" b="1" u="sng" dirty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Goal Statement:</a:t>
            </a:r>
            <a:endParaRPr lang="en-US" sz="1000" dirty="0">
              <a:solidFill>
                <a:prstClr val="black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sz="1000" dirty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What is the goal </a:t>
            </a:r>
            <a:r>
              <a:rPr lang="en-US" sz="1000" dirty="0" smtClean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when the problem is resolved?  Think of how </a:t>
            </a:r>
            <a:r>
              <a:rPr lang="en-US" sz="1000" dirty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will the </a:t>
            </a:r>
            <a:r>
              <a:rPr lang="en-US" sz="1000" dirty="0" smtClean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project/work effort key stakeholders and impacted organizations will  measure </a:t>
            </a:r>
            <a:r>
              <a:rPr lang="en-US" sz="1000" dirty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success for </a:t>
            </a:r>
            <a:r>
              <a:rPr lang="en-US" sz="1000" dirty="0" smtClean="0">
                <a:solidFill>
                  <a:prstClr val="black">
                    <a:lumMod val="50000"/>
                  </a:prstClr>
                </a:solidFill>
                <a:cs typeface="Arial" panose="020B0604020202020204" pitchFamily="34" charset="0"/>
              </a:rPr>
              <a:t>this project or work effort.</a:t>
            </a:r>
            <a:endParaRPr lang="en-US" sz="1000" dirty="0">
              <a:solidFill>
                <a:prstClr val="black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8" name="Group 9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1288596"/>
              </p:ext>
            </p:extLst>
          </p:nvPr>
        </p:nvGraphicFramePr>
        <p:xfrm>
          <a:off x="5334000" y="1266825"/>
          <a:ext cx="3352800" cy="1737360"/>
        </p:xfrm>
        <a:graphic>
          <a:graphicData uri="http://schemas.openxmlformats.org/drawingml/2006/table">
            <a:tbl>
              <a:tblPr/>
              <a:tblGrid>
                <a:gridCol w="1981200"/>
                <a:gridCol w="1371600"/>
              </a:tblGrid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Role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Champion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Sponsor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Yellow Belt (YB)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Green Belt (GB)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Black Belt (BB)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Calibri" pitchFamily="34" charset="0"/>
                        </a:rPr>
                        <a:t>SMEs – other roles (add as needed)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DMAIC Roadmap: </a:t>
            </a:r>
            <a:r>
              <a:rPr lang="en-US" dirty="0" smtClean="0"/>
              <a:t>Define </a:t>
            </a:r>
            <a:r>
              <a:rPr lang="en-US" dirty="0" smtClean="0"/>
              <a:t>Phase </a:t>
            </a:r>
            <a:br>
              <a:rPr lang="en-US" dirty="0" smtClean="0"/>
            </a:br>
            <a:r>
              <a:rPr lang="en-US" dirty="0" smtClean="0"/>
              <a:t>Project Charter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" y="1514775"/>
            <a:ext cx="8909332" cy="282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DMAIC Roadmap: </a:t>
            </a:r>
            <a:r>
              <a:rPr lang="en-US" dirty="0" smtClean="0"/>
              <a:t>Define </a:t>
            </a:r>
            <a:r>
              <a:rPr lang="en-US" dirty="0" smtClean="0"/>
              <a:t>Phase </a:t>
            </a:r>
            <a:br>
              <a:rPr lang="en-US" dirty="0" smtClean="0"/>
            </a:br>
            <a:r>
              <a:rPr lang="en-US" dirty="0" smtClean="0"/>
              <a:t>SIPOC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Defined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09674"/>
            <a:ext cx="6191250" cy="5305425"/>
          </a:xfrm>
        </p:spPr>
        <p:txBody>
          <a:bodyPr>
            <a:noAutofit/>
          </a:bodyPr>
          <a:lstStyle/>
          <a:p>
            <a:r>
              <a:rPr lang="en-US" sz="2000" dirty="0"/>
              <a:t>A project is a temporary endeavor undertaken to deliver a unique product, service or result.</a:t>
            </a:r>
          </a:p>
          <a:p>
            <a:endParaRPr lang="en-US" sz="2000" dirty="0"/>
          </a:p>
          <a:p>
            <a:r>
              <a:rPr lang="en-US" sz="2000" dirty="0"/>
              <a:t>Management is an administrative discipline designed to plan, execute and control targeted outcomes for an organization.</a:t>
            </a:r>
          </a:p>
          <a:p>
            <a:endParaRPr lang="en-US" sz="2000" dirty="0"/>
          </a:p>
          <a:p>
            <a:r>
              <a:rPr lang="en-US" sz="2000" dirty="0"/>
              <a:t>Thus, Project Management is the application of best known administrative practices that result in the fulfillment of  scope, schedule and budget with regard to a temporary endeavor.</a:t>
            </a:r>
          </a:p>
          <a:p>
            <a:endParaRPr lang="en-US" sz="2000" dirty="0"/>
          </a:p>
          <a:p>
            <a:r>
              <a:rPr lang="en-US" sz="2000" dirty="0"/>
              <a:t>Project managers use many tools like:  project charters, business requirement documents, change requests, project schedules, RACIs, communication plans, logs for issues, risks and decisions, etc.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5829" y="6676440"/>
            <a:ext cx="2172342" cy="182562"/>
          </a:xfrm>
        </p:spPr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18704" y="6676440"/>
            <a:ext cx="778169" cy="182875"/>
          </a:xfrm>
        </p:spPr>
        <p:txBody>
          <a:bodyPr/>
          <a:lstStyle/>
          <a:p>
            <a:fld id="{D894A3D7-14C2-6C47-A804-4E9D0C64FE84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991775"/>
              </p:ext>
            </p:extLst>
          </p:nvPr>
        </p:nvGraphicFramePr>
        <p:xfrm>
          <a:off x="6419851" y="1943100"/>
          <a:ext cx="2562224" cy="362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7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1" y="1294613"/>
            <a:ext cx="8874453" cy="469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DMAIC Roadmap: </a:t>
            </a:r>
            <a:r>
              <a:rPr lang="en-US" dirty="0" smtClean="0"/>
              <a:t>Define </a:t>
            </a:r>
            <a:r>
              <a:rPr lang="en-US" dirty="0" smtClean="0"/>
              <a:t>Phase </a:t>
            </a:r>
            <a:br>
              <a:rPr lang="en-US" dirty="0" smtClean="0"/>
            </a:br>
            <a:r>
              <a:rPr lang="en-US" dirty="0" smtClean="0"/>
              <a:t>RASCI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DMAIC Roadmap: Measure Phase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51871"/>
              </p:ext>
            </p:extLst>
          </p:nvPr>
        </p:nvGraphicFramePr>
        <p:xfrm>
          <a:off x="329607" y="1396998"/>
          <a:ext cx="8495416" cy="3691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5709"/>
                <a:gridCol w="2583384"/>
                <a:gridCol w="2064546"/>
                <a:gridCol w="2301777"/>
              </a:tblGrid>
              <a:tr h="548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Purpose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Key Questions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Key Tools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Deliverables</a:t>
                      </a:r>
                      <a:endParaRPr lang="en-US" sz="1400" b="1" dirty="0"/>
                    </a:p>
                  </a:txBody>
                  <a:tcPr/>
                </a:tc>
              </a:tr>
              <a:tr h="1289789">
                <a:tc>
                  <a:txBody>
                    <a:bodyPr/>
                    <a:lstStyle/>
                    <a:p>
                      <a:pPr defTabSz="571500" eaLnBrk="0" hangingPunct="0"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+mj-lt"/>
                          <a:ea typeface="ＭＳ Ｐゴシック" charset="-128"/>
                        </a:rPr>
                        <a:t>Baseline </a:t>
                      </a:r>
                      <a:r>
                        <a:rPr lang="en-US" sz="1400" i="1" dirty="0" smtClean="0">
                          <a:solidFill>
                            <a:srgbClr val="FC0006"/>
                          </a:solidFill>
                          <a:latin typeface="+mj-lt"/>
                          <a:ea typeface="ＭＳ Ｐゴシック" charset="-128"/>
                        </a:rPr>
                        <a:t>current</a:t>
                      </a:r>
                      <a:r>
                        <a:rPr lang="en-US" sz="1400" i="1" baseline="0" dirty="0" smtClean="0">
                          <a:solidFill>
                            <a:srgbClr val="FC0006"/>
                          </a:solidFill>
                          <a:latin typeface="+mj-lt"/>
                          <a:ea typeface="ＭＳ Ｐゴシック" charset="-128"/>
                        </a:rPr>
                        <a:t> process performance</a:t>
                      </a:r>
                      <a:endParaRPr lang="en-US" sz="1400" i="1" dirty="0" smtClean="0">
                        <a:latin typeface="+mj-lt"/>
                        <a:ea typeface="ＭＳ Ｐゴシック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defTabSz="571500" eaLnBrk="0" hangingPunct="0">
                        <a:lnSpc>
                          <a:spcPct val="110000"/>
                        </a:lnSpc>
                        <a:buClr>
                          <a:srgbClr val="0076BE"/>
                        </a:buClr>
                      </a:pP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+mj-lt"/>
                          <a:ea typeface="ＭＳ Ｐゴシック" charset="-128"/>
                        </a:rPr>
                        <a:t>- What is the data collection plan?</a:t>
                      </a:r>
                    </a:p>
                    <a:p>
                      <a:pPr defTabSz="571500" eaLnBrk="0" hangingPunct="0">
                        <a:lnSpc>
                          <a:spcPct val="110000"/>
                        </a:lnSpc>
                        <a:buClr>
                          <a:schemeClr val="accent2"/>
                        </a:buClr>
                      </a:pPr>
                      <a:r>
                        <a:rPr lang="en-US" sz="1400" dirty="0" smtClean="0">
                          <a:latin typeface="+mj-lt"/>
                          <a:ea typeface="ＭＳ Ｐゴシック" charset="-128"/>
                        </a:rPr>
                        <a:t>- Is our </a:t>
                      </a:r>
                      <a:r>
                        <a:rPr lang="en-US" sz="1400" i="1" dirty="0" smtClean="0">
                          <a:solidFill>
                            <a:srgbClr val="FF0000"/>
                          </a:solidFill>
                          <a:latin typeface="+mj-lt"/>
                          <a:ea typeface="ＭＳ Ｐゴシック" charset="-128"/>
                        </a:rPr>
                        <a:t>measurement system</a:t>
                      </a:r>
                      <a:r>
                        <a:rPr lang="en-US" sz="1400" dirty="0" smtClean="0">
                          <a:latin typeface="+mj-lt"/>
                          <a:ea typeface="ＭＳ Ｐゴシック" charset="-128"/>
                        </a:rPr>
                        <a:t> adequate</a:t>
                      </a:r>
                    </a:p>
                    <a:p>
                      <a:pPr defTabSz="571500" eaLnBrk="0" hangingPunct="0">
                        <a:lnSpc>
                          <a:spcPct val="110000"/>
                        </a:lnSpc>
                        <a:buClr>
                          <a:schemeClr val="accent2"/>
                        </a:buClr>
                      </a:pPr>
                      <a:r>
                        <a:rPr lang="en-US" sz="1400" dirty="0" smtClean="0">
                          <a:latin typeface="+mj-lt"/>
                          <a:ea typeface="ＭＳ Ｐゴシック" charset="-128"/>
                        </a:rPr>
                        <a:t> (Can we trust the data?)</a:t>
                      </a:r>
                    </a:p>
                    <a:p>
                      <a:pPr defTabSz="571500" eaLnBrk="0" hangingPunct="0">
                        <a:lnSpc>
                          <a:spcPct val="110000"/>
                        </a:lnSpc>
                        <a:buClr>
                          <a:schemeClr val="accent2"/>
                        </a:buClr>
                      </a:pPr>
                      <a:r>
                        <a:rPr lang="en-US" sz="1400" dirty="0" smtClean="0">
                          <a:latin typeface="+mj-lt"/>
                          <a:ea typeface="ＭＳ Ｐゴシック" charset="-128"/>
                        </a:rPr>
                        <a:t>- What is the </a:t>
                      </a:r>
                      <a:r>
                        <a:rPr lang="en-US" sz="1400" i="1" dirty="0" smtClean="0">
                          <a:solidFill>
                            <a:srgbClr val="FF0000"/>
                          </a:solidFill>
                          <a:latin typeface="+mj-lt"/>
                          <a:ea typeface="ＭＳ Ｐゴシック" charset="-128"/>
                        </a:rPr>
                        <a:t>current process flow and performance</a:t>
                      </a:r>
                      <a:r>
                        <a:rPr lang="en-US" sz="1400" dirty="0" smtClean="0">
                          <a:latin typeface="+mj-lt"/>
                          <a:ea typeface="ＭＳ Ｐゴシック" charset="-128"/>
                        </a:rPr>
                        <a:t>?</a:t>
                      </a:r>
                    </a:p>
                    <a:p>
                      <a:pPr defTabSz="571500" eaLnBrk="0" hangingPunct="0">
                        <a:lnSpc>
                          <a:spcPct val="110000"/>
                        </a:lnSpc>
                        <a:buClr>
                          <a:schemeClr val="accent2"/>
                        </a:buClr>
                      </a:pPr>
                      <a:r>
                        <a:rPr lang="en-US" sz="1400" i="1" dirty="0" smtClean="0">
                          <a:solidFill>
                            <a:srgbClr val="FF0000"/>
                          </a:solidFill>
                          <a:latin typeface="+mj-lt"/>
                          <a:ea typeface="ＭＳ Ｐゴシック" charset="-128"/>
                        </a:rPr>
                        <a:t>- When</a:t>
                      </a:r>
                      <a:r>
                        <a:rPr lang="en-US" sz="1400" dirty="0" smtClean="0">
                          <a:latin typeface="+mj-lt"/>
                          <a:ea typeface="ＭＳ Ｐゴシック" charset="-128"/>
                        </a:rPr>
                        <a:t> does the problem occur?</a:t>
                      </a:r>
                    </a:p>
                    <a:p>
                      <a:pPr defTabSz="571500" eaLnBrk="0" hangingPunct="0">
                        <a:lnSpc>
                          <a:spcPct val="110000"/>
                        </a:lnSpc>
                        <a:buClr>
                          <a:schemeClr val="accent2"/>
                        </a:buClr>
                      </a:pPr>
                      <a:r>
                        <a:rPr lang="en-US" sz="1400" i="1" dirty="0" smtClean="0">
                          <a:solidFill>
                            <a:srgbClr val="FF0000"/>
                          </a:solidFill>
                          <a:latin typeface="+mj-lt"/>
                          <a:ea typeface="ＭＳ Ｐゴシック" charset="-128"/>
                        </a:rPr>
                        <a:t>- Where</a:t>
                      </a:r>
                      <a:r>
                        <a:rPr lang="en-US" sz="1400" dirty="0" smtClean="0">
                          <a:latin typeface="+mj-lt"/>
                          <a:ea typeface="ＭＳ Ｐゴシック" charset="-128"/>
                        </a:rPr>
                        <a:t> does the problem occur?</a:t>
                      </a:r>
                    </a:p>
                    <a:p>
                      <a:pPr defTabSz="571500" eaLnBrk="0" hangingPunct="0">
                        <a:lnSpc>
                          <a:spcPct val="110000"/>
                        </a:lnSpc>
                        <a:buClr>
                          <a:schemeClr val="accent2"/>
                        </a:buClr>
                      </a:pPr>
                      <a:r>
                        <a:rPr lang="en-US" sz="1400" i="1" dirty="0" smtClean="0">
                          <a:solidFill>
                            <a:srgbClr val="FF0000"/>
                          </a:solidFill>
                          <a:latin typeface="+mj-lt"/>
                          <a:ea typeface="ＭＳ Ｐゴシック" charset="-128"/>
                        </a:rPr>
                        <a:t>- Which roles</a:t>
                      </a:r>
                      <a:r>
                        <a:rPr lang="en-US" sz="1400" dirty="0" smtClean="0">
                          <a:latin typeface="+mj-lt"/>
                          <a:ea typeface="ＭＳ Ｐゴシック" charset="-128"/>
                        </a:rPr>
                        <a:t> are involved when the problem occurs?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latin typeface="+mj-lt"/>
                          <a:ea typeface="ＭＳ Ｐゴシック" charset="-128"/>
                        </a:rPr>
                        <a:t>Data Collection Plan</a:t>
                      </a:r>
                    </a:p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400" baseline="0" dirty="0" smtClean="0">
                          <a:latin typeface="+mj-lt"/>
                          <a:ea typeface="ＭＳ Ｐゴシック" charset="-128"/>
                        </a:rPr>
                        <a:t>Process Map</a:t>
                      </a:r>
                    </a:p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400" baseline="0" dirty="0" smtClean="0">
                          <a:latin typeface="+mj-lt"/>
                          <a:ea typeface="ＭＳ Ｐゴシック" charset="-128"/>
                        </a:rPr>
                        <a:t>Spaghetti Diagram</a:t>
                      </a:r>
                    </a:p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400" baseline="0" dirty="0" smtClean="0">
                          <a:latin typeface="+mj-lt"/>
                          <a:ea typeface="ＭＳ Ｐゴシック" charset="-128"/>
                        </a:rPr>
                        <a:t>Current Process Performance Analysis</a:t>
                      </a:r>
                      <a:endParaRPr lang="en-US" sz="1400" dirty="0" smtClean="0">
                        <a:latin typeface="+mj-lt"/>
                        <a:ea typeface="ＭＳ Ｐゴシック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416332" y="1964788"/>
            <a:ext cx="2048263" cy="89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30000"/>
              </a:lnSpc>
              <a:buClr>
                <a:schemeClr val="accent2"/>
              </a:buClr>
              <a:tabLst>
                <a:tab pos="393700" algn="l"/>
              </a:tabLst>
            </a:pPr>
            <a:r>
              <a:rPr lang="en-US" sz="1400" dirty="0">
                <a:solidFill>
                  <a:schemeClr val="dk1"/>
                </a:solidFill>
                <a:latin typeface="+mj-lt"/>
                <a:ea typeface="ＭＳ Ｐゴシック" charset="-128"/>
              </a:rPr>
              <a:t>- Data Collection Plan</a:t>
            </a:r>
          </a:p>
          <a:p>
            <a:pPr eaLnBrk="0" hangingPunct="0">
              <a:lnSpc>
                <a:spcPct val="130000"/>
              </a:lnSpc>
              <a:buClr>
                <a:schemeClr val="accent2"/>
              </a:buClr>
              <a:tabLst>
                <a:tab pos="393700" algn="l"/>
              </a:tabLst>
            </a:pPr>
            <a:r>
              <a:rPr lang="en-US" sz="1400" dirty="0" smtClean="0">
                <a:solidFill>
                  <a:schemeClr val="dk1"/>
                </a:solidFill>
                <a:latin typeface="+mj-lt"/>
                <a:ea typeface="ＭＳ Ｐゴシック" charset="-128"/>
              </a:rPr>
              <a:t>- Process Map</a:t>
            </a:r>
          </a:p>
          <a:p>
            <a:pPr eaLnBrk="0" hangingPunct="0">
              <a:lnSpc>
                <a:spcPct val="130000"/>
              </a:lnSpc>
              <a:buClr>
                <a:schemeClr val="accent2"/>
              </a:buClr>
              <a:tabLst>
                <a:tab pos="393700" algn="l"/>
              </a:tabLst>
            </a:pPr>
            <a:r>
              <a:rPr lang="en-US" sz="1400" dirty="0" smtClean="0">
                <a:solidFill>
                  <a:schemeClr val="dk1"/>
                </a:solidFill>
                <a:latin typeface="+mj-lt"/>
                <a:ea typeface="ＭＳ Ｐゴシック" charset="-128"/>
              </a:rPr>
              <a:t>- Spaghetti Diagram</a:t>
            </a:r>
            <a:endParaRPr lang="en-US" sz="1400" dirty="0">
              <a:solidFill>
                <a:schemeClr val="dk1"/>
              </a:solidFill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973000"/>
              </p:ext>
            </p:extLst>
          </p:nvPr>
        </p:nvGraphicFramePr>
        <p:xfrm>
          <a:off x="316523" y="1758518"/>
          <a:ext cx="8510954" cy="401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DMAIC Roadmap: </a:t>
            </a:r>
            <a:r>
              <a:rPr lang="en-US" dirty="0" smtClean="0"/>
              <a:t>Measure </a:t>
            </a:r>
            <a:r>
              <a:rPr lang="en-US" dirty="0" smtClean="0"/>
              <a:t>Phase </a:t>
            </a:r>
            <a:br>
              <a:rPr lang="en-US" dirty="0" smtClean="0"/>
            </a:br>
            <a:r>
              <a:rPr lang="en-US" dirty="0" smtClean="0"/>
              <a:t>Pareto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36631" y="1389185"/>
            <a:ext cx="327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Surgical Setup Errors by 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5774471"/>
            <a:ext cx="73152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80/20 rule: 80% of problems are caused by 20% of causes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9666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DMAIC Roadmap: Analyze Phase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230371"/>
              </p:ext>
            </p:extLst>
          </p:nvPr>
        </p:nvGraphicFramePr>
        <p:xfrm>
          <a:off x="329607" y="1396998"/>
          <a:ext cx="8495416" cy="2752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5709"/>
                <a:gridCol w="2583384"/>
                <a:gridCol w="2064546"/>
                <a:gridCol w="2301777"/>
              </a:tblGrid>
              <a:tr h="548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Purpose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Key Questions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Key Tools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Deliverables</a:t>
                      </a:r>
                      <a:endParaRPr lang="en-US" sz="1400" b="1" dirty="0"/>
                    </a:p>
                  </a:txBody>
                  <a:tcPr/>
                </a:tc>
              </a:tr>
              <a:tr h="1289789">
                <a:tc>
                  <a:txBody>
                    <a:bodyPr/>
                    <a:lstStyle/>
                    <a:p>
                      <a:pPr defTabSz="571500" eaLnBrk="0" hangingPunct="0"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+mj-lt"/>
                          <a:ea typeface="ＭＳ Ｐゴシック" charset="-128"/>
                        </a:rPr>
                        <a:t>Identify</a:t>
                      </a:r>
                      <a:r>
                        <a:rPr lang="en-US" sz="1400" baseline="0" dirty="0" smtClean="0">
                          <a:latin typeface="+mj-lt"/>
                          <a:ea typeface="ＭＳ Ｐゴシック" charset="-128"/>
                        </a:rPr>
                        <a:t> the </a:t>
                      </a:r>
                      <a:r>
                        <a:rPr lang="en-US" sz="1400" i="1" baseline="0" dirty="0" smtClean="0">
                          <a:solidFill>
                            <a:srgbClr val="FF0000"/>
                          </a:solidFill>
                          <a:latin typeface="+mj-lt"/>
                          <a:ea typeface="ＭＳ Ｐゴシック" charset="-128"/>
                        </a:rPr>
                        <a:t>root causes</a:t>
                      </a:r>
                      <a:r>
                        <a:rPr lang="en-US" sz="1400" baseline="0" dirty="0" smtClean="0">
                          <a:latin typeface="+mj-lt"/>
                          <a:ea typeface="ＭＳ Ｐゴシック" charset="-128"/>
                        </a:rPr>
                        <a:t> to be addressed</a:t>
                      </a:r>
                      <a:endParaRPr lang="en-US" sz="1400" i="1" dirty="0" smtClean="0">
                        <a:latin typeface="+mj-lt"/>
                        <a:ea typeface="ＭＳ Ｐゴシック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571500" eaLnBrk="0" hangingPunct="0">
                        <a:lnSpc>
                          <a:spcPct val="110000"/>
                        </a:lnSpc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- How many </a:t>
                      </a:r>
                      <a:r>
                        <a:rPr lang="en-US" sz="14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cause categories</a:t>
                      </a:r>
                      <a:r>
                        <a:rPr lang="en-US" sz="1400" dirty="0" smtClean="0">
                          <a:ea typeface="ＭＳ Ｐゴシック" charset="-128"/>
                        </a:rPr>
                        <a:t> contribute towards</a:t>
                      </a:r>
                      <a:r>
                        <a:rPr lang="en-US" sz="1400" baseline="0" dirty="0" smtClean="0">
                          <a:ea typeface="ＭＳ Ｐゴシック" charset="-128"/>
                        </a:rPr>
                        <a:t> </a:t>
                      </a:r>
                      <a:r>
                        <a:rPr lang="en-US" sz="1400" dirty="0" smtClean="0">
                          <a:ea typeface="ＭＳ Ｐゴシック" charset="-128"/>
                        </a:rPr>
                        <a:t>the identified effect?</a:t>
                      </a:r>
                    </a:p>
                    <a:p>
                      <a:pPr defTabSz="571500" eaLnBrk="0" hangingPunct="0">
                        <a:lnSpc>
                          <a:spcPct val="110000"/>
                        </a:lnSpc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- How do the </a:t>
                      </a:r>
                      <a:r>
                        <a:rPr lang="en-US" sz="14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causes affect</a:t>
                      </a:r>
                      <a:r>
                        <a:rPr lang="en-US" sz="1400" dirty="0" smtClean="0">
                          <a:ea typeface="ＭＳ Ｐゴシック" charset="-128"/>
                        </a:rPr>
                        <a:t> process output?  What’s the extent of </a:t>
                      </a:r>
                      <a:r>
                        <a:rPr lang="en-US" sz="14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their reach or influence</a:t>
                      </a:r>
                      <a:r>
                        <a:rPr lang="en-US" sz="1400" dirty="0" smtClean="0">
                          <a:ea typeface="ＭＳ Ｐゴシック" charset="-128"/>
                        </a:rPr>
                        <a:t>?</a:t>
                      </a:r>
                    </a:p>
                    <a:p>
                      <a:pPr defTabSz="571500" eaLnBrk="0" hangingPunct="0">
                        <a:lnSpc>
                          <a:spcPct val="110000"/>
                        </a:lnSpc>
                      </a:pPr>
                      <a:r>
                        <a:rPr lang="en-US" sz="1400" i="1" dirty="0" smtClean="0">
                          <a:ea typeface="ＭＳ Ｐゴシック" charset="-128"/>
                        </a:rPr>
                        <a:t>- Which </a:t>
                      </a:r>
                      <a:r>
                        <a:rPr lang="en-US" sz="14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root causes</a:t>
                      </a:r>
                      <a:r>
                        <a:rPr lang="en-US" sz="1400" dirty="0" smtClean="0">
                          <a:ea typeface="ＭＳ Ｐゴシック" charset="-128"/>
                        </a:rPr>
                        <a:t> will we address?  In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which order</a:t>
                      </a:r>
                      <a:r>
                        <a:rPr lang="en-US" sz="1400" dirty="0" smtClean="0">
                          <a:ea typeface="ＭＳ Ｐゴシック" charset="-128"/>
                        </a:rPr>
                        <a:t>?</a:t>
                      </a:r>
                      <a:endParaRPr lang="en-US" sz="1400" dirty="0" smtClean="0">
                        <a:latin typeface="+mj-lt"/>
                        <a:ea typeface="ＭＳ Ｐゴシック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latin typeface="+mj-lt"/>
                          <a:ea typeface="ＭＳ Ｐゴシック" charset="-128"/>
                        </a:rPr>
                        <a:t>Cause &amp; Effect</a:t>
                      </a:r>
                      <a:r>
                        <a:rPr lang="en-US" sz="1400" baseline="0" dirty="0" smtClean="0">
                          <a:latin typeface="+mj-lt"/>
                          <a:ea typeface="ＭＳ Ｐゴシック" charset="-128"/>
                        </a:rPr>
                        <a:t> Analysis</a:t>
                      </a:r>
                    </a:p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400" baseline="0" dirty="0" smtClean="0">
                          <a:latin typeface="+mj-lt"/>
                          <a:ea typeface="ＭＳ Ｐゴシック" charset="-128"/>
                        </a:rPr>
                        <a:t>Validated, Selected &amp; Prioritized Root Causes</a:t>
                      </a:r>
                    </a:p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400" baseline="0" dirty="0" smtClean="0">
                          <a:latin typeface="+mj-lt"/>
                          <a:ea typeface="ＭＳ Ｐゴシック" charset="-128"/>
                        </a:rPr>
                        <a:t>Proposed Action / Improvement Plan</a:t>
                      </a:r>
                      <a:endParaRPr lang="en-US" sz="1400" dirty="0" smtClean="0">
                        <a:latin typeface="+mj-lt"/>
                        <a:ea typeface="ＭＳ Ｐゴシック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416332" y="1964788"/>
            <a:ext cx="2048263" cy="117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30000"/>
              </a:lnSpc>
              <a:buClr>
                <a:schemeClr val="accent2"/>
              </a:buClr>
              <a:tabLst>
                <a:tab pos="393700" algn="l"/>
              </a:tabLst>
            </a:pPr>
            <a:r>
              <a:rPr lang="en-US" sz="1400" dirty="0" smtClean="0">
                <a:solidFill>
                  <a:schemeClr val="dk1"/>
                </a:solidFill>
                <a:latin typeface="+mj-lt"/>
                <a:ea typeface="ＭＳ Ｐゴシック" charset="-128"/>
              </a:rPr>
              <a:t>- Fishbone Diagram (5-Whys)</a:t>
            </a:r>
          </a:p>
          <a:p>
            <a:pPr eaLnBrk="0" hangingPunct="0">
              <a:lnSpc>
                <a:spcPct val="130000"/>
              </a:lnSpc>
              <a:buClr>
                <a:schemeClr val="accent2"/>
              </a:buClr>
              <a:tabLst>
                <a:tab pos="393700" algn="l"/>
              </a:tabLst>
            </a:pPr>
            <a:r>
              <a:rPr lang="en-US" sz="1400" dirty="0" smtClean="0">
                <a:solidFill>
                  <a:schemeClr val="dk1"/>
                </a:solidFill>
                <a:latin typeface="+mj-lt"/>
                <a:ea typeface="ＭＳ Ｐゴシック" charset="-128"/>
              </a:rPr>
              <a:t>- Cause &amp; Effect Matrix</a:t>
            </a:r>
          </a:p>
          <a:p>
            <a:pPr eaLnBrk="0" hangingPunct="0">
              <a:lnSpc>
                <a:spcPct val="130000"/>
              </a:lnSpc>
              <a:buClr>
                <a:schemeClr val="accent2"/>
              </a:buClr>
              <a:tabLst>
                <a:tab pos="393700" algn="l"/>
              </a:tabLst>
            </a:pPr>
            <a:r>
              <a:rPr lang="en-US" sz="1400" dirty="0" smtClean="0">
                <a:solidFill>
                  <a:schemeClr val="dk1"/>
                </a:solidFill>
                <a:latin typeface="+mj-lt"/>
                <a:ea typeface="ＭＳ Ｐゴシック" charset="-128"/>
              </a:rPr>
              <a:t>- Pareto Chart</a:t>
            </a:r>
            <a:endParaRPr lang="en-US" sz="1400" dirty="0">
              <a:solidFill>
                <a:schemeClr val="dk1"/>
              </a:solidFill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98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257300"/>
            <a:ext cx="8934451" cy="49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8315" y="6187354"/>
            <a:ext cx="43011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Fishbone (aka </a:t>
            </a:r>
            <a:r>
              <a:rPr lang="en-US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Ishikawa Diagram</a:t>
            </a:r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DMAIC Roadmap: </a:t>
            </a:r>
            <a:r>
              <a:rPr lang="en-US" dirty="0" smtClean="0"/>
              <a:t>Analyze </a:t>
            </a:r>
            <a:r>
              <a:rPr lang="en-US" dirty="0" smtClean="0"/>
              <a:t>Phase </a:t>
            </a:r>
            <a:br>
              <a:rPr lang="en-US" dirty="0" smtClean="0"/>
            </a:br>
            <a:r>
              <a:rPr lang="en-US" dirty="0" smtClean="0"/>
              <a:t>Fishbone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675"/>
            <a:ext cx="8229600" cy="2819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The 5-Why analysis method is used to move </a:t>
            </a:r>
            <a:r>
              <a:rPr lang="en-US" sz="2000" dirty="0" smtClean="0"/>
              <a:t>past                    symptoms </a:t>
            </a:r>
            <a:r>
              <a:rPr lang="en-US" sz="2000" dirty="0"/>
              <a:t>and understand the </a:t>
            </a:r>
            <a:r>
              <a:rPr lang="en-US" sz="2000" dirty="0" smtClean="0"/>
              <a:t>root cause.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I</a:t>
            </a:r>
            <a:r>
              <a:rPr lang="en-US" sz="2000" dirty="0" smtClean="0"/>
              <a:t>t </a:t>
            </a:r>
            <a:r>
              <a:rPr lang="en-US" sz="2000" dirty="0"/>
              <a:t>is said that only by asking "Why?" five times, </a:t>
            </a:r>
            <a:r>
              <a:rPr lang="en-US" sz="2000" dirty="0" smtClean="0"/>
              <a:t>                   successively</a:t>
            </a:r>
            <a:r>
              <a:rPr lang="en-US" sz="2000" dirty="0"/>
              <a:t>, can you delve into a problem deeply </a:t>
            </a:r>
            <a:r>
              <a:rPr lang="en-US" sz="2000" dirty="0" smtClean="0"/>
              <a:t>                     enough to understand </a:t>
            </a:r>
            <a:r>
              <a:rPr lang="en-US" sz="2000" dirty="0"/>
              <a:t>the ultimate root </a:t>
            </a:r>
            <a:r>
              <a:rPr lang="en-US" sz="2000" dirty="0" smtClean="0"/>
              <a:t>cause.</a:t>
            </a:r>
            <a:endParaRPr lang="en-US" sz="2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This methodology can be used to complement the </a:t>
            </a:r>
            <a:r>
              <a:rPr lang="en-US" sz="2000" dirty="0" smtClean="0"/>
              <a:t>                    analysis </a:t>
            </a:r>
            <a:r>
              <a:rPr lang="en-US" sz="2000" dirty="0"/>
              <a:t>necessary to complete a </a:t>
            </a:r>
            <a:r>
              <a:rPr lang="en-US" sz="2000" dirty="0" smtClean="0"/>
              <a:t>fishbone diagram</a:t>
            </a:r>
            <a:r>
              <a:rPr lang="en-US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12567" r="66293" b="4061"/>
          <a:stretch/>
        </p:blipFill>
        <p:spPr bwMode="auto">
          <a:xfrm>
            <a:off x="6772275" y="1332727"/>
            <a:ext cx="2219326" cy="475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6667" r="25833" b="16667"/>
          <a:stretch/>
        </p:blipFill>
        <p:spPr bwMode="auto">
          <a:xfrm>
            <a:off x="2000249" y="4029075"/>
            <a:ext cx="339682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18704" y="6676440"/>
            <a:ext cx="778169" cy="182875"/>
          </a:xfrm>
        </p:spPr>
        <p:txBody>
          <a:bodyPr/>
          <a:lstStyle/>
          <a:p>
            <a:fld id="{D894A3D7-14C2-6C47-A804-4E9D0C64FE8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5829" y="6676440"/>
            <a:ext cx="2172342" cy="182562"/>
          </a:xfrm>
        </p:spPr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DMAIC Roadmap: </a:t>
            </a:r>
            <a:r>
              <a:rPr lang="en-US" dirty="0" smtClean="0"/>
              <a:t>Analyze </a:t>
            </a:r>
            <a:r>
              <a:rPr lang="en-US" dirty="0" smtClean="0"/>
              <a:t>Phase </a:t>
            </a:r>
            <a:br>
              <a:rPr lang="en-US" dirty="0" smtClean="0"/>
            </a:br>
            <a:r>
              <a:rPr lang="en-US" dirty="0" smtClean="0"/>
              <a:t>5 Why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047"/>
            <a:ext cx="8534400" cy="505187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The Affinity Diagram tool is used to consolidate a large amount of information into groupings or clusters of ideas that have a natural 'affinity', i.e., that have a common thread running through them.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affinitizing process is best performed by bringing all the team members or stakeholders involved into a room and allowing them to post sticky notes with single ideas on a board or flipchart. </a:t>
            </a:r>
            <a:endParaRPr lang="en-US" sz="20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Next</a:t>
            </a:r>
            <a:r>
              <a:rPr lang="en-US" sz="2000" dirty="0"/>
              <a:t>, everyone gets together and silently move the notes around into related groups. Not being allowed to talk discourages arguments and justifications. </a:t>
            </a:r>
          </a:p>
        </p:txBody>
      </p:sp>
      <p:pic>
        <p:nvPicPr>
          <p:cNvPr id="4" name="Picture 2" descr="http://www.sixsigmadaily.com/wp-content/uploads/2012/09/Affinity-Diagram-Example2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388" y="4410075"/>
            <a:ext cx="456696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18704" y="6676440"/>
            <a:ext cx="778169" cy="182875"/>
          </a:xfrm>
        </p:spPr>
        <p:txBody>
          <a:bodyPr/>
          <a:lstStyle/>
          <a:p>
            <a:fld id="{D894A3D7-14C2-6C47-A804-4E9D0C64FE8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5829" y="6676440"/>
            <a:ext cx="2172342" cy="182562"/>
          </a:xfrm>
        </p:spPr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DMAIC Roadmap: </a:t>
            </a:r>
            <a:r>
              <a:rPr lang="en-US" dirty="0" smtClean="0"/>
              <a:t>Analyze </a:t>
            </a:r>
            <a:r>
              <a:rPr lang="en-US" dirty="0" smtClean="0"/>
              <a:t>Phase </a:t>
            </a:r>
            <a:br>
              <a:rPr lang="en-US" dirty="0" smtClean="0"/>
            </a:br>
            <a:r>
              <a:rPr lang="en-US" dirty="0" smtClean="0"/>
              <a:t>Affinity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DMAIC Roadmap: Improve Phase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43287"/>
              </p:ext>
            </p:extLst>
          </p:nvPr>
        </p:nvGraphicFramePr>
        <p:xfrm>
          <a:off x="288041" y="1396998"/>
          <a:ext cx="8585794" cy="32218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2153"/>
                <a:gridCol w="2273810"/>
                <a:gridCol w="2530850"/>
                <a:gridCol w="2218981"/>
              </a:tblGrid>
              <a:tr h="548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Purpose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Key Questions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Key Tools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Deliverables</a:t>
                      </a:r>
                      <a:endParaRPr lang="en-US" sz="1400" b="1" dirty="0"/>
                    </a:p>
                  </a:txBody>
                  <a:tcPr/>
                </a:tc>
              </a:tr>
              <a:tr h="1289789">
                <a:tc>
                  <a:txBody>
                    <a:bodyPr/>
                    <a:lstStyle/>
                    <a:p>
                      <a:pPr defTabSz="571500" eaLnBrk="0" hangingPunct="0"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Validate</a:t>
                      </a:r>
                      <a:r>
                        <a:rPr lang="en-US" sz="14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 solutions</a:t>
                      </a:r>
                      <a:r>
                        <a:rPr lang="en-US" sz="1400" dirty="0" smtClean="0">
                          <a:ea typeface="ＭＳ Ｐゴシック" charset="-128"/>
                        </a:rPr>
                        <a:t> to improve process performance</a:t>
                      </a:r>
                      <a:endParaRPr lang="en-US" sz="1400" i="1" dirty="0" smtClean="0">
                        <a:latin typeface="+mj-lt"/>
                        <a:ea typeface="ＭＳ Ｐゴシック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571500" eaLnBrk="0" hangingPunct="0">
                        <a:lnSpc>
                          <a:spcPct val="110000"/>
                        </a:lnSpc>
                        <a:buClr>
                          <a:schemeClr val="accent2"/>
                        </a:buClr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- What are the </a:t>
                      </a:r>
                      <a:r>
                        <a:rPr lang="en-US" sz="14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expected value-adds &amp; benefits</a:t>
                      </a:r>
                      <a:r>
                        <a:rPr lang="en-US" sz="1400" dirty="0" smtClean="0">
                          <a:ea typeface="ＭＳ Ｐゴシック" charset="-128"/>
                        </a:rPr>
                        <a:t>?</a:t>
                      </a:r>
                    </a:p>
                    <a:p>
                      <a:pPr defTabSz="571500" eaLnBrk="0" hangingPunct="0">
                        <a:lnSpc>
                          <a:spcPct val="110000"/>
                        </a:lnSpc>
                        <a:buClr>
                          <a:schemeClr val="accent2"/>
                        </a:buClr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- What actions are in place to</a:t>
                      </a:r>
                      <a:r>
                        <a:rPr lang="en-US" sz="14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 mitigate identified risks</a:t>
                      </a:r>
                      <a:r>
                        <a:rPr lang="en-US" sz="1400" dirty="0" smtClean="0">
                          <a:ea typeface="ＭＳ Ｐゴシック" charset="-128"/>
                        </a:rPr>
                        <a:t>?</a:t>
                      </a:r>
                    </a:p>
                    <a:p>
                      <a:pPr defTabSz="571500" eaLnBrk="0" hangingPunct="0">
                        <a:lnSpc>
                          <a:spcPct val="110000"/>
                        </a:lnSpc>
                        <a:buClr>
                          <a:schemeClr val="accent2"/>
                        </a:buClr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- Were the implemented </a:t>
                      </a:r>
                      <a:r>
                        <a:rPr lang="en-US" sz="14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solutions successful</a:t>
                      </a:r>
                      <a:r>
                        <a:rPr lang="en-US" sz="1400" dirty="0" smtClean="0">
                          <a:ea typeface="ＭＳ Ｐゴシック" charset="-128"/>
                        </a:rPr>
                        <a:t> in addressing the root causes?</a:t>
                      </a:r>
                    </a:p>
                    <a:p>
                      <a:pPr defTabSz="571500" eaLnBrk="0" hangingPunct="0">
                        <a:lnSpc>
                          <a:spcPct val="110000"/>
                        </a:lnSpc>
                        <a:buClr>
                          <a:schemeClr val="accent2"/>
                        </a:buClr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- What is the </a:t>
                      </a:r>
                      <a:r>
                        <a:rPr lang="en-US" sz="14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new process performance?</a:t>
                      </a:r>
                      <a:endParaRPr lang="en-US" sz="1400" dirty="0" smtClean="0">
                        <a:latin typeface="+mj-lt"/>
                        <a:ea typeface="ＭＳ Ｐゴシック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Pilot Results vs. Complete Roll-Out (part of your Improvement-Action Plan)</a:t>
                      </a:r>
                    </a:p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Risk Assessment Results on Improved Process (FMEA)</a:t>
                      </a:r>
                    </a:p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Proposed Control Plan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135583" y="1933615"/>
            <a:ext cx="2473036" cy="173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30000"/>
              </a:lnSpc>
              <a:buClr>
                <a:schemeClr val="accent2"/>
              </a:buClr>
              <a:tabLst>
                <a:tab pos="393700" algn="l"/>
              </a:tabLst>
            </a:pPr>
            <a:r>
              <a:rPr lang="en-US" sz="1400" dirty="0" smtClean="0">
                <a:solidFill>
                  <a:schemeClr val="dk1"/>
                </a:solidFill>
                <a:latin typeface="+mj-lt"/>
                <a:ea typeface="ＭＳ Ｐゴシック" charset="-128"/>
              </a:rPr>
              <a:t>- Improvement / Action Plan</a:t>
            </a:r>
          </a:p>
          <a:p>
            <a:pPr eaLnBrk="0" hangingPunct="0">
              <a:lnSpc>
                <a:spcPct val="130000"/>
              </a:lnSpc>
              <a:buClr>
                <a:schemeClr val="accent2"/>
              </a:buClr>
              <a:tabLst>
                <a:tab pos="393700" algn="l"/>
              </a:tabLst>
            </a:pPr>
            <a:r>
              <a:rPr lang="en-US" sz="1400" dirty="0" smtClean="0">
                <a:solidFill>
                  <a:schemeClr val="dk1"/>
                </a:solidFill>
                <a:latin typeface="+mj-lt"/>
                <a:ea typeface="ＭＳ Ｐゴシック" charset="-128"/>
              </a:rPr>
              <a:t>- Failure Mode &amp; Effect Analysis (FMEA)</a:t>
            </a:r>
          </a:p>
          <a:p>
            <a:pPr eaLnBrk="0" hangingPunct="0">
              <a:lnSpc>
                <a:spcPct val="130000"/>
              </a:lnSpc>
              <a:buClr>
                <a:schemeClr val="accent2"/>
              </a:buClr>
              <a:tabLst>
                <a:tab pos="393700" algn="l"/>
              </a:tabLst>
            </a:pPr>
            <a:r>
              <a:rPr lang="en-US" sz="1400" dirty="0" smtClean="0">
                <a:solidFill>
                  <a:schemeClr val="dk1"/>
                </a:solidFill>
                <a:latin typeface="+mj-lt"/>
                <a:ea typeface="ＭＳ Ｐゴシック" charset="-128"/>
              </a:rPr>
              <a:t>- 6S</a:t>
            </a:r>
          </a:p>
          <a:p>
            <a:pPr eaLnBrk="0" hangingPunct="0">
              <a:lnSpc>
                <a:spcPct val="130000"/>
              </a:lnSpc>
              <a:buClr>
                <a:schemeClr val="accent2"/>
              </a:buClr>
              <a:tabLst>
                <a:tab pos="393700" algn="l"/>
              </a:tabLst>
            </a:pPr>
            <a:r>
              <a:rPr lang="en-US" sz="1400" dirty="0" smtClean="0">
                <a:solidFill>
                  <a:schemeClr val="dk1"/>
                </a:solidFill>
                <a:latin typeface="+mj-lt"/>
                <a:ea typeface="ＭＳ Ｐゴシック" charset="-128"/>
              </a:rPr>
              <a:t>- Run Chart</a:t>
            </a:r>
          </a:p>
          <a:p>
            <a:pPr marL="285750" indent="-285750" eaLnBrk="0" hangingPunct="0">
              <a:lnSpc>
                <a:spcPct val="130000"/>
              </a:lnSpc>
              <a:buClr>
                <a:schemeClr val="accent2"/>
              </a:buClr>
              <a:buFontTx/>
              <a:buChar char="-"/>
              <a:tabLst>
                <a:tab pos="393700" algn="l"/>
              </a:tabLst>
            </a:pPr>
            <a:endParaRPr lang="en-US" sz="1400" dirty="0">
              <a:solidFill>
                <a:schemeClr val="dk1"/>
              </a:solidFill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9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7" y="1729223"/>
            <a:ext cx="8358186" cy="167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4" y="3859356"/>
            <a:ext cx="8070275" cy="172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Elbow Connector 6"/>
          <p:cNvCxnSpPr/>
          <p:nvPr/>
        </p:nvCxnSpPr>
        <p:spPr>
          <a:xfrm rot="10800000" flipV="1">
            <a:off x="176643" y="2531054"/>
            <a:ext cx="8405932" cy="1030433"/>
          </a:xfrm>
          <a:prstGeom prst="bentConnector3">
            <a:avLst>
              <a:gd name="adj1" fmla="val -364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176643" y="4270662"/>
            <a:ext cx="533402" cy="19613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18409" y="5764379"/>
            <a:ext cx="5517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Allows your team to capture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planned Actions &amp; Improvements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short and long-term</a:t>
            </a:r>
            <a:endParaRPr lang="en-US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76643" y="3561488"/>
            <a:ext cx="0" cy="709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DMAIC Roadmap: </a:t>
            </a:r>
            <a:r>
              <a:rPr lang="en-US" dirty="0" smtClean="0"/>
              <a:t>Improve </a:t>
            </a:r>
            <a:r>
              <a:rPr lang="en-US" dirty="0" smtClean="0"/>
              <a:t>Phase </a:t>
            </a:r>
            <a:br>
              <a:rPr lang="en-US" dirty="0" smtClean="0"/>
            </a:br>
            <a:r>
              <a:rPr lang="en-US" dirty="0" smtClean="0"/>
              <a:t>Improvement/ Action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DMAIC Roadmap: Control Phase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005751"/>
              </p:ext>
            </p:extLst>
          </p:nvPr>
        </p:nvGraphicFramePr>
        <p:xfrm>
          <a:off x="288041" y="1396998"/>
          <a:ext cx="8585794" cy="39259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2153"/>
                <a:gridCol w="2273810"/>
                <a:gridCol w="2530850"/>
                <a:gridCol w="2218981"/>
              </a:tblGrid>
              <a:tr h="548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Purpose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Key Questions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Key Tools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Deliverables</a:t>
                      </a:r>
                      <a:endParaRPr lang="en-US" sz="1400" b="1" dirty="0"/>
                    </a:p>
                  </a:txBody>
                  <a:tcPr/>
                </a:tc>
              </a:tr>
              <a:tr h="1289789">
                <a:tc>
                  <a:txBody>
                    <a:bodyPr/>
                    <a:lstStyle/>
                    <a:p>
                      <a:pPr defTabSz="571500" eaLnBrk="0" hangingPunct="0"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Implement controls to </a:t>
                      </a:r>
                      <a:r>
                        <a:rPr lang="en-US" sz="14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maintain the gains</a:t>
                      </a:r>
                      <a:endParaRPr lang="en-US" sz="1400" i="1" dirty="0">
                        <a:solidFill>
                          <a:srgbClr val="FF0000"/>
                        </a:solidFill>
                        <a:ea typeface="ＭＳ Ｐゴシック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571500" eaLnBrk="0" hangingPunct="0">
                        <a:lnSpc>
                          <a:spcPct val="110000"/>
                        </a:lnSpc>
                        <a:buClr>
                          <a:schemeClr val="accent2"/>
                        </a:buClr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- Did we </a:t>
                      </a:r>
                      <a:r>
                        <a:rPr lang="en-US" sz="14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accomplish our goal(s)</a:t>
                      </a:r>
                      <a:r>
                        <a:rPr lang="en-US" sz="1400" dirty="0" smtClean="0">
                          <a:ea typeface="ＭＳ Ｐゴシック" charset="-128"/>
                        </a:rPr>
                        <a:t>?</a:t>
                      </a:r>
                    </a:p>
                    <a:p>
                      <a:pPr defTabSz="5715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- What were the </a:t>
                      </a:r>
                      <a:r>
                        <a:rPr lang="en-US" sz="14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final results</a:t>
                      </a:r>
                      <a:r>
                        <a:rPr lang="en-US" sz="1400" dirty="0" smtClean="0">
                          <a:ea typeface="ＭＳ Ｐゴシック" charset="-128"/>
                        </a:rPr>
                        <a:t>?  Where did our results meet, exceed or fall short?</a:t>
                      </a:r>
                    </a:p>
                    <a:p>
                      <a:pPr defTabSz="5715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- Are </a:t>
                      </a:r>
                      <a:r>
                        <a:rPr lang="en-US" sz="14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Control Plans</a:t>
                      </a:r>
                      <a:r>
                        <a:rPr lang="en-US" sz="1400" dirty="0" smtClean="0">
                          <a:ea typeface="ＭＳ Ｐゴシック" charset="-128"/>
                        </a:rPr>
                        <a:t> in place to assure the improved process is sustainable? </a:t>
                      </a:r>
                      <a:r>
                        <a:rPr lang="en-US" sz="14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Who</a:t>
                      </a:r>
                      <a:r>
                        <a:rPr lang="en-US" sz="1400" dirty="0" smtClean="0">
                          <a:ea typeface="ＭＳ Ｐゴシック" charset="-128"/>
                        </a:rPr>
                        <a:t> is responsible?</a:t>
                      </a:r>
                    </a:p>
                    <a:p>
                      <a:pPr defTabSz="5715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- Where else can the </a:t>
                      </a:r>
                      <a:r>
                        <a:rPr lang="en-US" sz="1400" i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learning</a:t>
                      </a:r>
                      <a:r>
                        <a:rPr lang="en-US" sz="1400" dirty="0" smtClean="0">
                          <a:ea typeface="ＭＳ Ｐゴシック" charset="-128"/>
                        </a:rPr>
                        <a:t> from this DMAIC project be applied?</a:t>
                      </a:r>
                      <a:endParaRPr lang="en-US" sz="1400" dirty="0" smtClean="0">
                        <a:latin typeface="+mj-lt"/>
                        <a:ea typeface="ＭＳ Ｐゴシック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Improved Process Performance Analysis Results</a:t>
                      </a:r>
                    </a:p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Metrics Integration Results</a:t>
                      </a:r>
                    </a:p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Implementation Results</a:t>
                      </a:r>
                    </a:p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Control Plan</a:t>
                      </a:r>
                    </a:p>
                    <a:p>
                      <a:pPr marL="171450" indent="-171450" defTabSz="571500" eaLnBrk="0" hangingPunct="0">
                        <a:lnSpc>
                          <a:spcPct val="130000"/>
                        </a:lnSpc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ea typeface="ＭＳ Ｐゴシック" charset="-128"/>
                        </a:rPr>
                        <a:t>ID Next Improvement Opportunity</a:t>
                      </a:r>
                      <a:endParaRPr lang="en-US" sz="1400" dirty="0">
                        <a:ea typeface="ＭＳ Ｐゴシック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135583" y="1933615"/>
            <a:ext cx="2473036" cy="76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150" tIns="28575" rIns="57150" bIns="28575">
            <a:spAutoFit/>
          </a:bodyPr>
          <a:lstStyle>
            <a:lvl1pPr defTabSz="571500">
              <a:defRPr>
                <a:solidFill>
                  <a:schemeClr val="tx1"/>
                </a:solidFill>
                <a:latin typeface="Arial" charset="0"/>
              </a:defRPr>
            </a:lvl1pPr>
            <a:lvl2pPr marL="285750" defTabSz="571500">
              <a:defRPr>
                <a:solidFill>
                  <a:schemeClr val="tx1"/>
                </a:solidFill>
                <a:latin typeface="Arial" charset="0"/>
              </a:defRPr>
            </a:lvl2pPr>
            <a:lvl3pPr marL="571500" defTabSz="571500">
              <a:defRPr>
                <a:solidFill>
                  <a:schemeClr val="tx1"/>
                </a:solidFill>
                <a:latin typeface="Arial" charset="0"/>
              </a:defRPr>
            </a:lvl3pPr>
            <a:lvl4pPr marL="857250" defTabSz="571500">
              <a:defRPr>
                <a:solidFill>
                  <a:schemeClr val="tx1"/>
                </a:solidFill>
                <a:latin typeface="Arial" charset="0"/>
              </a:defRPr>
            </a:lvl4pPr>
            <a:lvl5pPr marL="1143000" defTabSz="571500">
              <a:defRPr>
                <a:solidFill>
                  <a:schemeClr val="tx1"/>
                </a:solidFill>
                <a:latin typeface="Arial" charset="0"/>
              </a:defRPr>
            </a:lvl5pPr>
            <a:lvl6pPr marL="16002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574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146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71800" defTabSz="571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</a:pPr>
            <a:r>
              <a:rPr lang="en-US" sz="1400" dirty="0" smtClean="0">
                <a:ea typeface="ＭＳ Ｐゴシック" charset="-128"/>
              </a:rPr>
              <a:t>- Control Plan</a:t>
            </a:r>
          </a:p>
          <a:p>
            <a:pPr eaLnBrk="0" hangingPunct="0">
              <a:lnSpc>
                <a:spcPct val="110000"/>
              </a:lnSpc>
            </a:pPr>
            <a:r>
              <a:rPr lang="en-US" sz="1400" dirty="0" smtClean="0">
                <a:ea typeface="ＭＳ Ｐゴシック" charset="-128"/>
              </a:rPr>
              <a:t>- Run Chart</a:t>
            </a:r>
            <a:endParaRPr lang="en-US" sz="1400" dirty="0">
              <a:ea typeface="ＭＳ Ｐゴシック" charset="-128"/>
            </a:endParaRPr>
          </a:p>
          <a:p>
            <a:pPr eaLnBrk="0" hangingPunct="0">
              <a:lnSpc>
                <a:spcPct val="110000"/>
              </a:lnSpc>
            </a:pPr>
            <a:endParaRPr lang="en-US" sz="1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37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579"/>
            <a:ext cx="8458200" cy="5178438"/>
          </a:xfrm>
        </p:spPr>
        <p:txBody>
          <a:bodyPr vert="horz" lIns="0" tIns="0" rIns="0" bIns="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000" dirty="0"/>
              <a:t>Create Project Summary with Sponsor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Why: Project goals and business drivers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What: Scope and objectives, known deliverables, desired end date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Who: Project participants, roles and responsibilities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Verify sponsor’s role and escalation </a:t>
            </a:r>
            <a:r>
              <a:rPr lang="en-US" sz="1800" dirty="0" smtClean="0"/>
              <a:t>path</a:t>
            </a:r>
          </a:p>
          <a:p>
            <a:pPr marL="457200" lvl="1" indent="0">
              <a:buNone/>
            </a:pPr>
            <a:endParaRPr lang="en-US" sz="1800" dirty="0"/>
          </a:p>
          <a:p>
            <a:pPr>
              <a:spcBef>
                <a:spcPct val="20000"/>
              </a:spcBef>
            </a:pPr>
            <a:r>
              <a:rPr lang="en-US" sz="2000" dirty="0"/>
              <a:t>Define Project Scope with Stakeholders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System impacts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Boundaries, constraints/dependencies, assumption and items out of scope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Risks and mitigation plans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Milestones and Accomplishments</a:t>
            </a:r>
          </a:p>
          <a:p>
            <a:pPr marL="457200" lvl="1" indent="0">
              <a:buNone/>
            </a:pPr>
            <a:endParaRPr lang="en-US" sz="1800" dirty="0"/>
          </a:p>
          <a:p>
            <a:pPr>
              <a:spcBef>
                <a:spcPct val="20000"/>
              </a:spcBef>
            </a:pPr>
            <a:r>
              <a:rPr lang="en-US" sz="2000" dirty="0"/>
              <a:t>Templates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Initiation phase </a:t>
            </a:r>
            <a:r>
              <a:rPr lang="en-US" sz="1800" dirty="0" smtClean="0"/>
              <a:t>checklist/ FAQs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Project charter: </a:t>
            </a:r>
            <a:r>
              <a:rPr lang="en-US" sz="1800" dirty="0" smtClean="0"/>
              <a:t>Word/Excel using SMART goals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Privileged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283549"/>
            <a:ext cx="8928100" cy="481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DMAIC Roadmap: </a:t>
            </a:r>
            <a:r>
              <a:rPr lang="en-US" dirty="0" smtClean="0"/>
              <a:t>Control </a:t>
            </a:r>
            <a:r>
              <a:rPr lang="en-US" dirty="0" smtClean="0"/>
              <a:t>Phase </a:t>
            </a:r>
            <a:br>
              <a:rPr lang="en-US" dirty="0" smtClean="0"/>
            </a:br>
            <a:r>
              <a:rPr lang="en-US" dirty="0" smtClean="0"/>
              <a:t>Process Control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Takeaways/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860" y="1325878"/>
            <a:ext cx="8652869" cy="4960621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dirty="0" smtClean="0"/>
              <a:t>Project </a:t>
            </a:r>
            <a:r>
              <a:rPr lang="en-US" dirty="0"/>
              <a:t>Management is the application of best </a:t>
            </a:r>
            <a:r>
              <a:rPr lang="en-US" dirty="0" smtClean="0"/>
              <a:t>known administrative </a:t>
            </a:r>
            <a:r>
              <a:rPr lang="en-US" dirty="0"/>
              <a:t>practices that result in the fulfillment of </a:t>
            </a:r>
            <a:r>
              <a:rPr lang="en-US" dirty="0" smtClean="0"/>
              <a:t>scope</a:t>
            </a:r>
            <a:r>
              <a:rPr lang="en-US" dirty="0"/>
              <a:t>, schedule and budget with regard to a temporary endeavor.</a:t>
            </a:r>
          </a:p>
          <a:p>
            <a:r>
              <a:rPr lang="en-US" dirty="0" smtClean="0"/>
              <a:t>Lean </a:t>
            </a:r>
            <a:r>
              <a:rPr lang="en-US" dirty="0" smtClean="0"/>
              <a:t>Six Sigma (LSS) </a:t>
            </a:r>
            <a:r>
              <a:rPr lang="en-US" dirty="0" smtClean="0"/>
              <a:t>methodology </a:t>
            </a:r>
            <a:r>
              <a:rPr lang="en-US" dirty="0" smtClean="0"/>
              <a:t>combines </a:t>
            </a:r>
            <a:r>
              <a:rPr lang="en-US" dirty="0" smtClean="0"/>
              <a:t>the Lean philosophy </a:t>
            </a:r>
            <a:r>
              <a:rPr lang="en-US" dirty="0" smtClean="0"/>
              <a:t>&amp; </a:t>
            </a:r>
            <a:r>
              <a:rPr lang="en-US" dirty="0" smtClean="0"/>
              <a:t>Six Sigma </a:t>
            </a:r>
            <a:r>
              <a:rPr lang="en-US" dirty="0" smtClean="0"/>
              <a:t>method/ tools </a:t>
            </a:r>
            <a:r>
              <a:rPr lang="en-US" dirty="0" smtClean="0"/>
              <a:t>to reduce waste and process variation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Define, Measure, Analyze, Design and Verify (DMADV) can be used in place of DMAIC when creating new process/ workflow.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Any Questions?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pic>
        <p:nvPicPr>
          <p:cNvPr id="6" name="Picture 5" descr="C:\Users\robsha\AppData\Local\Microsoft\Windows\Temporary Internet Files\Content.IE5\I3WJQLC0\opportunity-cost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2"/>
          <a:stretch/>
        </p:blipFill>
        <p:spPr bwMode="auto">
          <a:xfrm>
            <a:off x="3716465" y="4105275"/>
            <a:ext cx="2827578" cy="249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578"/>
            <a:ext cx="6372226" cy="534162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3200" dirty="0"/>
              <a:t>Create Project Plan and Secure Team Commitment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Engage team members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Conduct kick-off meeting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Verify communication methods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Plan tasks and due date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Assign tasks and secure commitments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Create budget estimates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Update charter, obtain sponsor approval </a:t>
            </a:r>
            <a:r>
              <a:rPr lang="en-US" sz="2900" dirty="0" smtClean="0"/>
              <a:t>                    on </a:t>
            </a:r>
            <a:r>
              <a:rPr lang="en-US" sz="2900" dirty="0"/>
              <a:t>charter and project </a:t>
            </a:r>
            <a:r>
              <a:rPr lang="en-US" sz="2900" dirty="0" smtClean="0"/>
              <a:t>plan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900" dirty="0"/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3200" dirty="0"/>
              <a:t>Templates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Planning phase checklist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Kick-off meeting agenda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Project plan: Word/Excel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Project plan – Advanced version with Gantt chart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Planning phase </a:t>
            </a:r>
            <a:r>
              <a:rPr lang="en-US" sz="2900" dirty="0" smtClean="0"/>
              <a:t>FAQs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Privileged and Confidential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71" y="1911212"/>
            <a:ext cx="3398468" cy="260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7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579"/>
            <a:ext cx="5200971" cy="470916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000" dirty="0"/>
              <a:t>Reconfirm Plan and Collect Information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Reconfirm the plan at predefined milestones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Collect information regularly</a:t>
            </a:r>
          </a:p>
          <a:p>
            <a:pPr lvl="1" indent="114300"/>
            <a:r>
              <a:rPr lang="en-US" sz="1800" dirty="0"/>
              <a:t>	</a:t>
            </a:r>
            <a:r>
              <a:rPr lang="en-US" sz="1800" dirty="0" smtClean="0"/>
              <a:t>Standard </a:t>
            </a:r>
            <a:r>
              <a:rPr lang="en-US" sz="1800" dirty="0"/>
              <a:t>updates</a:t>
            </a:r>
          </a:p>
          <a:p>
            <a:pPr lvl="1" indent="114300"/>
            <a:r>
              <a:rPr lang="en-US" sz="1800" dirty="0"/>
              <a:t> </a:t>
            </a:r>
            <a:r>
              <a:rPr lang="en-US" sz="1800" dirty="0" smtClean="0"/>
              <a:t>Project variance</a:t>
            </a:r>
          </a:p>
          <a:p>
            <a:pPr lvl="1" indent="114300"/>
            <a:endParaRPr lang="en-US" sz="1800" dirty="0"/>
          </a:p>
          <a:p>
            <a:pPr>
              <a:spcBef>
                <a:spcPct val="20000"/>
              </a:spcBef>
            </a:pPr>
            <a:r>
              <a:rPr lang="en-US" sz="2000" dirty="0"/>
              <a:t>Take Corrective Action Immediately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Manage risks and issues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Manage cost, schedule, and resource variances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Control change and scope creep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Manage team 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Privileged and Confidential</a:t>
            </a:r>
            <a:endParaRPr lang="en-US" dirty="0"/>
          </a:p>
        </p:txBody>
      </p:sp>
      <p:pic>
        <p:nvPicPr>
          <p:cNvPr id="6" name="Picture 2" descr="C:\Users\betloy\AppData\Local\Microsoft\Windows\Temporary Internet Files\Content.IE5\61RHXTXZ\Nightmare_before_Christmas_by_cepiuo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63" y="3288029"/>
            <a:ext cx="3477112" cy="23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8763" y="2627313"/>
            <a:ext cx="347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Jokerman" panose="04090605060D06020702" pitchFamily="82" charset="0"/>
              </a:rPr>
              <a:t>It keeps growing and </a:t>
            </a:r>
            <a:endParaRPr lang="en-US" dirty="0" smtClean="0">
              <a:latin typeface="Jokerman" panose="04090605060D06020702" pitchFamily="82" charset="0"/>
            </a:endParaRPr>
          </a:p>
          <a:p>
            <a:pPr algn="ctr"/>
            <a:r>
              <a:rPr lang="en-US" dirty="0" smtClean="0">
                <a:latin typeface="Jokerman" panose="04090605060D06020702" pitchFamily="82" charset="0"/>
              </a:rPr>
              <a:t>it </a:t>
            </a:r>
            <a:r>
              <a:rPr lang="en-US" dirty="0" smtClean="0">
                <a:latin typeface="Jokerman" panose="04090605060D06020702" pitchFamily="82" charset="0"/>
              </a:rPr>
              <a:t>never ends</a:t>
            </a:r>
            <a:endParaRPr lang="en-US" dirty="0"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Phase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579"/>
            <a:ext cx="4876800" cy="5103496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000" dirty="0"/>
              <a:t>Keep People Informed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Written reports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Formal leadership update meetings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Regular team meetings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Obtain sponsor sign-off at the completion of each </a:t>
            </a:r>
            <a:r>
              <a:rPr lang="en-US" sz="1800" dirty="0" smtClean="0"/>
              <a:t>milestone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spcBef>
                <a:spcPct val="20000"/>
              </a:spcBef>
            </a:pPr>
            <a:r>
              <a:rPr lang="en-US" sz="2000" dirty="0"/>
              <a:t>Templates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Executive phase checklist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Team meeting agenda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Executive summary report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Leadership meeting prep guide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Project decision log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Change request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Privileged and Confidential</a:t>
            </a:r>
            <a:endParaRPr lang="en-US" dirty="0"/>
          </a:p>
        </p:txBody>
      </p:sp>
      <p:pic>
        <p:nvPicPr>
          <p:cNvPr id="6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r="3085"/>
          <a:stretch>
            <a:fillRect/>
          </a:stretch>
        </p:blipFill>
        <p:spPr>
          <a:xfrm>
            <a:off x="4568966" y="2476500"/>
            <a:ext cx="43818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578"/>
            <a:ext cx="8229600" cy="4828431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000" dirty="0"/>
              <a:t>Close the Project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Obtain sponsor’s final approval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Capture lessons learned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Distribute lessons learned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Celebrate project completion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Communicate project </a:t>
            </a:r>
            <a:r>
              <a:rPr lang="en-US" sz="1800" dirty="0" smtClean="0"/>
              <a:t>success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spcBef>
                <a:spcPct val="20000"/>
              </a:spcBef>
            </a:pPr>
            <a:r>
              <a:rPr lang="en-US" sz="2000" dirty="0"/>
              <a:t>Templates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Closing phase checklist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Lessons learned log: Word/Excel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Lessons learned survey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Customer acceptance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Privileged and Confidential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343149"/>
            <a:ext cx="4005264" cy="255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6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Lean?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09674"/>
            <a:ext cx="8458200" cy="5305425"/>
          </a:xfrm>
        </p:spPr>
        <p:txBody>
          <a:bodyPr>
            <a:noAutofit/>
          </a:bodyPr>
          <a:lstStyle/>
          <a:p>
            <a:r>
              <a:rPr lang="en-US" sz="2000" dirty="0"/>
              <a:t>“Lean” is the set of management practices based on the Toyota Production System (TPS</a:t>
            </a:r>
            <a:r>
              <a:rPr lang="en-US" sz="2000" dirty="0" smtClean="0"/>
              <a:t>) developed in the 1940s.</a:t>
            </a:r>
          </a:p>
          <a:p>
            <a:endParaRPr lang="en-US" sz="2000" dirty="0" smtClean="0"/>
          </a:p>
          <a:p>
            <a:r>
              <a:rPr lang="en-US" sz="2000" dirty="0"/>
              <a:t>The goals of Lean are pretty consistent across industries — to simultaneously </a:t>
            </a:r>
            <a:r>
              <a:rPr lang="en-US" sz="2000" dirty="0" smtClean="0"/>
              <a:t>improve: Safety, Quality, Delivery, Cost and Morale.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Eliminate waste and non-value-added activity (NVA) through continuous </a:t>
            </a:r>
            <a:r>
              <a:rPr lang="en-US" sz="1800" dirty="0" smtClean="0"/>
              <a:t>improvement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r>
              <a:rPr lang="en-US" sz="2000" dirty="0" smtClean="0"/>
              <a:t>The opposite of waste is value-added (VA) activities that the customer is willing to pay for, think </a:t>
            </a:r>
            <a:r>
              <a:rPr lang="en-US" sz="2000" dirty="0"/>
              <a:t>of “value” in a patient care process to </a:t>
            </a:r>
            <a:r>
              <a:rPr lang="en-US" sz="2000" dirty="0" smtClean="0"/>
              <a:t>involve: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Comforting </a:t>
            </a:r>
            <a:r>
              <a:rPr lang="en-US" sz="1800" dirty="0"/>
              <a:t>the patient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Examining them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Diagnosing </a:t>
            </a:r>
            <a:r>
              <a:rPr lang="en-US" sz="1800" dirty="0" smtClean="0"/>
              <a:t>them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Treating them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Educating them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Preventing future illness</a:t>
            </a:r>
            <a:endParaRPr lang="en-US" sz="18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5829" y="6676440"/>
            <a:ext cx="2172342" cy="182562"/>
          </a:xfrm>
        </p:spPr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18704" y="6676440"/>
            <a:ext cx="778169" cy="182875"/>
          </a:xfrm>
        </p:spPr>
        <p:txBody>
          <a:bodyPr/>
          <a:lstStyle/>
          <a:p>
            <a:fld id="{D894A3D7-14C2-6C47-A804-4E9D0C64FE8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482" name="Picture 2" descr="http://m.c.lnkd.licdn.com/mpr/mpr/AAEAAQAAAAAAAAOTAAAAJDRlM2VmNTE5LWIzNjMtNDI2MS1iNmZmLWFiZmM1OWRkNTc1Y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4541291"/>
            <a:ext cx="3076575" cy="176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8 Types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Waste: DOWNTIME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579"/>
            <a:ext cx="8229600" cy="470916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Waste (Muda): Activities </a:t>
            </a:r>
            <a:r>
              <a:rPr lang="en-US" sz="2000" dirty="0">
                <a:latin typeface="Arial" charset="0"/>
                <a:cs typeface="Arial" charset="0"/>
              </a:rPr>
              <a:t>that use resources, but add no </a:t>
            </a:r>
            <a:r>
              <a:rPr lang="en-US" sz="2000" u="sng" dirty="0">
                <a:latin typeface="Arial" charset="0"/>
                <a:cs typeface="Arial" charset="0"/>
              </a:rPr>
              <a:t>value</a:t>
            </a:r>
            <a:r>
              <a:rPr lang="en-US" sz="2000" dirty="0">
                <a:latin typeface="Arial" charset="0"/>
                <a:cs typeface="Arial" charset="0"/>
              </a:rPr>
              <a:t> to the finished product or </a:t>
            </a:r>
            <a:r>
              <a:rPr lang="en-US" sz="2000" dirty="0" smtClean="0">
                <a:latin typeface="Arial" charset="0"/>
                <a:cs typeface="Arial" charset="0"/>
              </a:rPr>
              <a:t>service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94A3D7-14C2-6C47-A804-4E9D0C64FE8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Privileged and Confidential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7" b="7577"/>
          <a:stretch/>
        </p:blipFill>
        <p:spPr>
          <a:xfrm>
            <a:off x="1570071" y="2000250"/>
            <a:ext cx="5970618" cy="433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_template_corporate">
  <a:themeElements>
    <a:clrScheme name="Avista Colors Oran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A5F"/>
      </a:accent1>
      <a:accent2>
        <a:srgbClr val="0076BE"/>
      </a:accent2>
      <a:accent3>
        <a:srgbClr val="96D1F2"/>
      </a:accent3>
      <a:accent4>
        <a:srgbClr val="F58021"/>
      </a:accent4>
      <a:accent5>
        <a:srgbClr val="FDB515"/>
      </a:accent5>
      <a:accent6>
        <a:srgbClr val="FFDF00"/>
      </a:accent6>
      <a:hlink>
        <a:srgbClr val="2CB34A"/>
      </a:hlink>
      <a:folHlink>
        <a:srgbClr val="82C34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ch_template_corporate</Template>
  <TotalTime>13652</TotalTime>
  <Words>2813</Words>
  <Application>Microsoft Office PowerPoint</Application>
  <PresentationFormat>On-screen Show (4:3)</PresentationFormat>
  <Paragraphs>552</Paragraphs>
  <Slides>31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ch_template_corporate</vt:lpstr>
      <vt:lpstr>Mtb Graph</vt:lpstr>
      <vt:lpstr>Overview of Project Management  &amp; Lean Six Sigma</vt:lpstr>
      <vt:lpstr>Project Management Defined</vt:lpstr>
      <vt:lpstr>Initiation Phase</vt:lpstr>
      <vt:lpstr>Planning Phase</vt:lpstr>
      <vt:lpstr>Execution Phase</vt:lpstr>
      <vt:lpstr>Execution Phase cont.</vt:lpstr>
      <vt:lpstr>Closing Phase</vt:lpstr>
      <vt:lpstr>What is Lean?</vt:lpstr>
      <vt:lpstr>The 8 Types of Waste: DOWNTIME</vt:lpstr>
      <vt:lpstr>Lean Tools</vt:lpstr>
      <vt:lpstr>What is Six Sigma?</vt:lpstr>
      <vt:lpstr>Where did LEAN &amp; Six Sigma Come From?</vt:lpstr>
      <vt:lpstr>What is Lean Six Sigma? (LSS)</vt:lpstr>
      <vt:lpstr>Why Do Healthcare Organizations Use LSS?</vt:lpstr>
      <vt:lpstr>The LSS Roles &amp; Responsibilities</vt:lpstr>
      <vt:lpstr>PowerPoint Presentation</vt:lpstr>
      <vt:lpstr>DMAIC Roadmap: Define Phase</vt:lpstr>
      <vt:lpstr>DMAIC Roadmap: Define Phase  Project Charter</vt:lpstr>
      <vt:lpstr>DMAIC Roadmap: Define Phase  SIPOC Diagram</vt:lpstr>
      <vt:lpstr>DMAIC Roadmap: Define Phase  RASCI Matrix</vt:lpstr>
      <vt:lpstr>DMAIC Roadmap: Measure Phase</vt:lpstr>
      <vt:lpstr>DMAIC Roadmap: Measure Phase  Pareto Analysis</vt:lpstr>
      <vt:lpstr>DMAIC Roadmap: Analyze Phase</vt:lpstr>
      <vt:lpstr>DMAIC Roadmap: Analyze Phase  Fishbone Diagram</vt:lpstr>
      <vt:lpstr>DMAIC Roadmap: Analyze Phase  5 Why Technique</vt:lpstr>
      <vt:lpstr>DMAIC Roadmap: Analyze Phase  Affinity Diagram</vt:lpstr>
      <vt:lpstr>DMAIC Roadmap: Improve Phase</vt:lpstr>
      <vt:lpstr>DMAIC Roadmap: Improve Phase  Improvement/ Action Plan</vt:lpstr>
      <vt:lpstr>DMAIC Roadmap: Control Phase</vt:lpstr>
      <vt:lpstr>DMAIC Roadmap: Control Phase  Process Control Plan</vt:lpstr>
      <vt:lpstr>Key Takeaways/ Questions?</vt:lpstr>
    </vt:vector>
  </TitlesOfParts>
  <Company>Children's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Presentation Title Here This slide uses the layout “Title Slide”</dc:title>
  <dc:creator>Rosis Lugo</dc:creator>
  <cp:lastModifiedBy>David Olszewski</cp:lastModifiedBy>
  <cp:revision>477</cp:revision>
  <cp:lastPrinted>2015-01-22T16:46:12Z</cp:lastPrinted>
  <dcterms:created xsi:type="dcterms:W3CDTF">2014-11-03T19:30:56Z</dcterms:created>
  <dcterms:modified xsi:type="dcterms:W3CDTF">2015-12-15T21:21:59Z</dcterms:modified>
</cp:coreProperties>
</file>