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80" r:id="rId2"/>
    <p:sldId id="370" r:id="rId3"/>
    <p:sldId id="407" r:id="rId4"/>
    <p:sldId id="402" r:id="rId5"/>
    <p:sldId id="403" r:id="rId6"/>
    <p:sldId id="404" r:id="rId7"/>
    <p:sldId id="405" r:id="rId8"/>
    <p:sldId id="40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68A7A"/>
    <a:srgbClr val="BA4524"/>
    <a:srgbClr val="D04F28"/>
    <a:srgbClr val="0F7396"/>
    <a:srgbClr val="7BB931"/>
    <a:srgbClr val="0092D2"/>
    <a:srgbClr val="21ACDA"/>
    <a:srgbClr val="31246B"/>
    <a:srgbClr val="401A66"/>
    <a:srgbClr val="3C1B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6" autoAdjust="0"/>
    <p:restoredTop sz="94891" autoAdjust="0"/>
  </p:normalViewPr>
  <p:slideViewPr>
    <p:cSldViewPr snapToGrid="0" snapToObjects="1">
      <p:cViewPr>
        <p:scale>
          <a:sx n="100" d="100"/>
          <a:sy n="100" d="100"/>
        </p:scale>
        <p:origin x="-546" y="150"/>
      </p:cViewPr>
      <p:guideLst>
        <p:guide orient="horz" pos="2355"/>
        <p:guide pos="29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82D80-0AFB-AB4A-8A3E-9486FF7770A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1A8F0-A7C7-BC4E-ACD9-3F08B90A7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9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1A8F0-A7C7-BC4E-ACD9-3F08B90A7DA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28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 i="0">
                <a:solidFill>
                  <a:srgbClr val="50504F"/>
                </a:solidFill>
                <a:latin typeface="Futura Heavy"/>
                <a:cs typeface="Futura Heavy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5444"/>
          </a:xfrm>
        </p:spPr>
        <p:txBody>
          <a:bodyPr lIns="0" tIns="0" rIns="0" bIns="0">
            <a:spAutoFit/>
          </a:bodyPr>
          <a:lstStyle>
            <a:lvl1pPr marL="0" indent="100584" algn="ctr">
              <a:buSzPct val="70000"/>
              <a:buFont typeface="Arial"/>
              <a:buChar char="•"/>
              <a:defRPr sz="1400" b="0" i="0">
                <a:solidFill>
                  <a:schemeClr val="tx1">
                    <a:tint val="75000"/>
                  </a:schemeClr>
                </a:solidFill>
                <a:latin typeface="Futura BoOK 12"/>
                <a:cs typeface="Futura BoOK 1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51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4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12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2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10487"/>
            <a:ext cx="7772400" cy="501136"/>
          </a:xfrm>
        </p:spPr>
        <p:txBody>
          <a:bodyPr>
            <a:normAutofit/>
          </a:bodyPr>
          <a:lstStyle>
            <a:lvl1pPr algn="l">
              <a:defRPr sz="1800" b="0" i="0">
                <a:solidFill>
                  <a:srgbClr val="50504F"/>
                </a:solidFill>
                <a:latin typeface="Futura Heavy"/>
                <a:cs typeface="Futura Heavy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22145"/>
            <a:ext cx="6400800" cy="215444"/>
          </a:xfrm>
        </p:spPr>
        <p:txBody>
          <a:bodyPr lIns="0" tIns="0" rIns="0" bIns="0">
            <a:spAutoFit/>
          </a:bodyPr>
          <a:lstStyle>
            <a:lvl1pPr marL="0" indent="100584" algn="l">
              <a:buSzPct val="70000"/>
              <a:buFont typeface="Arial"/>
              <a:buChar char="•"/>
              <a:defRPr sz="1400" b="0" i="0">
                <a:solidFill>
                  <a:schemeClr val="tx1">
                    <a:tint val="75000"/>
                  </a:schemeClr>
                </a:solidFill>
                <a:latin typeface="Futura BoOK 12"/>
                <a:cs typeface="Futura BoOK 1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48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0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6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60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7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71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8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7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E924F-59D7-6041-842C-64E15B667C92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F9A66-542E-0843-B59D-0EEB618C287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newBkgrnd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1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274" y="3725114"/>
            <a:ext cx="4648500" cy="147413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35952" y="229005"/>
            <a:ext cx="8681638" cy="6398255"/>
          </a:xfrm>
          <a:prstGeom prst="rect">
            <a:avLst/>
          </a:prstGeom>
          <a:noFill/>
          <a:ln>
            <a:solidFill>
              <a:srgbClr val="21AC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235952" y="2122129"/>
            <a:ext cx="8681638" cy="1032387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F7396"/>
                </a:solidFill>
                <a:latin typeface="Tahoma"/>
                <a:cs typeface="Tahoma"/>
              </a:rPr>
              <a:t>Tech Timeline</a:t>
            </a:r>
            <a:endParaRPr lang="en-US" sz="3600" b="1" dirty="0">
              <a:solidFill>
                <a:srgbClr val="0F7396"/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318490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 txBox="1">
            <a:spLocks/>
          </p:cNvSpPr>
          <p:nvPr/>
        </p:nvSpPr>
        <p:spPr>
          <a:xfrm>
            <a:off x="714374" y="3285613"/>
            <a:ext cx="7995367" cy="312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  <a:latin typeface="Times"/>
                <a:cs typeface="Times"/>
              </a:rPr>
              <a:t>Jan</a:t>
            </a:r>
            <a:r>
              <a:rPr lang="en-US" sz="3600" b="1" dirty="0">
                <a:solidFill>
                  <a:schemeClr val="accent3">
                    <a:lumMod val="75000"/>
                  </a:schemeClr>
                </a:solidFill>
                <a:latin typeface="Times"/>
                <a:cs typeface="Times"/>
              </a:rPr>
              <a:t> </a:t>
            </a: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  <a:latin typeface="Times"/>
                <a:cs typeface="Times"/>
              </a:rPr>
              <a:t>- Feb:          </a:t>
            </a:r>
            <a:r>
              <a:rPr lang="en-US" sz="3600" dirty="0" smtClean="0">
                <a:solidFill>
                  <a:srgbClr val="50504F"/>
                </a:solidFill>
                <a:latin typeface="Times"/>
                <a:cs typeface="Times"/>
              </a:rPr>
              <a:t>Information </a:t>
            </a:r>
            <a:r>
              <a:rPr lang="en-US" sz="3600" dirty="0">
                <a:solidFill>
                  <a:srgbClr val="50504F"/>
                </a:solidFill>
                <a:latin typeface="Times"/>
                <a:cs typeface="Times"/>
              </a:rPr>
              <a:t>gathering</a:t>
            </a:r>
          </a:p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  <a:latin typeface="Times"/>
                <a:cs typeface="Times"/>
              </a:rPr>
              <a:t>March - June:   </a:t>
            </a:r>
            <a:r>
              <a:rPr lang="en-US" sz="3600" dirty="0" smtClean="0">
                <a:solidFill>
                  <a:srgbClr val="50504F"/>
                </a:solidFill>
                <a:latin typeface="Times"/>
                <a:cs typeface="Times"/>
              </a:rPr>
              <a:t>Building </a:t>
            </a:r>
            <a:r>
              <a:rPr lang="en-US" sz="3600" dirty="0">
                <a:solidFill>
                  <a:srgbClr val="50504F"/>
                </a:solidFill>
                <a:latin typeface="Times"/>
                <a:cs typeface="Times"/>
              </a:rPr>
              <a:t>infrastructure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952" y="1974274"/>
            <a:ext cx="8681638" cy="501136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31246B"/>
                </a:solidFill>
                <a:latin typeface="Tahoma"/>
                <a:cs typeface="Tahoma"/>
              </a:rPr>
              <a:t>Start-Up Months</a:t>
            </a:r>
            <a:endParaRPr lang="en-US" sz="3600" b="1" dirty="0">
              <a:solidFill>
                <a:srgbClr val="31246B"/>
              </a:solidFill>
              <a:latin typeface="Tahoma"/>
              <a:cs typeface="Tahoma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917590" y="229005"/>
            <a:ext cx="0" cy="6071606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5952" y="229005"/>
            <a:ext cx="8681638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5952" y="229005"/>
            <a:ext cx="0" cy="6398255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5952" y="6629400"/>
            <a:ext cx="7518104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610" y="6391433"/>
            <a:ext cx="1171680" cy="37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1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 txBox="1">
            <a:spLocks/>
          </p:cNvSpPr>
          <p:nvPr/>
        </p:nvSpPr>
        <p:spPr>
          <a:xfrm>
            <a:off x="1548580" y="2435620"/>
            <a:ext cx="6046839" cy="3976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74320" lvl="0" indent="-274320">
              <a:lnSpc>
                <a:spcPct val="120000"/>
              </a:lnSpc>
              <a:spcBef>
                <a:spcPts val="864"/>
              </a:spcBef>
              <a:buSzPct val="70000"/>
              <a:buFont typeface="Arial" pitchFamily="34" charset="0"/>
              <a:buChar char="•"/>
              <a:defRPr/>
            </a:pPr>
            <a:r>
              <a:rPr lang="en-US" sz="3600" dirty="0" smtClean="0">
                <a:solidFill>
                  <a:srgbClr val="50504F"/>
                </a:solidFill>
                <a:latin typeface="Times"/>
                <a:cs typeface="Times"/>
              </a:rPr>
              <a:t>Standardize </a:t>
            </a:r>
            <a:r>
              <a:rPr lang="en-US" sz="3600" dirty="0">
                <a:solidFill>
                  <a:srgbClr val="50504F"/>
                </a:solidFill>
                <a:latin typeface="Times"/>
                <a:cs typeface="Times"/>
              </a:rPr>
              <a:t>data </a:t>
            </a:r>
            <a:r>
              <a:rPr lang="en-US" sz="3600" dirty="0" smtClean="0">
                <a:solidFill>
                  <a:srgbClr val="50504F"/>
                </a:solidFill>
                <a:latin typeface="Times"/>
                <a:cs typeface="Times"/>
              </a:rPr>
              <a:t>requirements</a:t>
            </a:r>
            <a:br>
              <a:rPr lang="en-US" sz="3600" dirty="0" smtClean="0">
                <a:solidFill>
                  <a:srgbClr val="50504F"/>
                </a:solidFill>
                <a:latin typeface="Times"/>
                <a:cs typeface="Times"/>
              </a:rPr>
            </a:br>
            <a:r>
              <a:rPr lang="en-US" sz="3600" dirty="0" smtClean="0">
                <a:solidFill>
                  <a:srgbClr val="50504F"/>
                </a:solidFill>
                <a:latin typeface="Times"/>
                <a:cs typeface="Times"/>
              </a:rPr>
              <a:t>with </a:t>
            </a:r>
            <a:r>
              <a:rPr lang="en-US" sz="3600" dirty="0">
                <a:solidFill>
                  <a:srgbClr val="50504F"/>
                </a:solidFill>
                <a:latin typeface="Times"/>
                <a:cs typeface="Times"/>
              </a:rPr>
              <a:t>Providence</a:t>
            </a:r>
          </a:p>
          <a:p>
            <a:pPr marL="274320" lvl="0" indent="-274320">
              <a:lnSpc>
                <a:spcPct val="120000"/>
              </a:lnSpc>
              <a:spcBef>
                <a:spcPts val="864"/>
              </a:spcBef>
              <a:buSzPct val="70000"/>
              <a:buFont typeface="Arial" pitchFamily="34" charset="0"/>
              <a:buChar char="•"/>
              <a:defRPr/>
            </a:pPr>
            <a:r>
              <a:rPr lang="en-US" sz="3600" dirty="0" smtClean="0">
                <a:solidFill>
                  <a:srgbClr val="50504F"/>
                </a:solidFill>
                <a:latin typeface="Times"/>
                <a:cs typeface="Times"/>
              </a:rPr>
              <a:t>Automate </a:t>
            </a:r>
            <a:r>
              <a:rPr lang="en-US" sz="3600" dirty="0">
                <a:solidFill>
                  <a:srgbClr val="50504F"/>
                </a:solidFill>
                <a:latin typeface="Times"/>
                <a:cs typeface="Times"/>
              </a:rPr>
              <a:t>data uploads from your agency software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952" y="1491008"/>
            <a:ext cx="8681638" cy="501136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D04F28"/>
                </a:solidFill>
                <a:latin typeface="Tahoma"/>
                <a:cs typeface="Tahoma"/>
              </a:rPr>
              <a:t>We heard you.</a:t>
            </a:r>
            <a:endParaRPr lang="en-US" sz="3600" b="1" dirty="0">
              <a:solidFill>
                <a:srgbClr val="D04F28"/>
              </a:solidFill>
              <a:latin typeface="Tahoma"/>
              <a:cs typeface="Tahoma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917590" y="229005"/>
            <a:ext cx="0" cy="6071606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5952" y="229005"/>
            <a:ext cx="8681638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5952" y="229005"/>
            <a:ext cx="0" cy="6398255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5952" y="6629400"/>
            <a:ext cx="7518104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610" y="6391433"/>
            <a:ext cx="1171680" cy="37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02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flipV="1">
            <a:off x="8917590" y="229005"/>
            <a:ext cx="0" cy="6071606"/>
          </a:xfrm>
          <a:prstGeom prst="line">
            <a:avLst/>
          </a:prstGeom>
          <a:ln w="9525" cmpd="sng">
            <a:solidFill>
              <a:srgbClr val="0F739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5952" y="229005"/>
            <a:ext cx="8681638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5952" y="229005"/>
            <a:ext cx="0" cy="6398255"/>
          </a:xfrm>
          <a:prstGeom prst="line">
            <a:avLst/>
          </a:prstGeom>
          <a:ln w="9525" cmpd="sng">
            <a:solidFill>
              <a:srgbClr val="0F739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5952" y="6629400"/>
            <a:ext cx="7518104" cy="0"/>
          </a:xfrm>
          <a:prstGeom prst="line">
            <a:avLst/>
          </a:prstGeom>
          <a:ln w="9525" cmpd="sng">
            <a:solidFill>
              <a:srgbClr val="0F739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399027" y="3398299"/>
            <a:ext cx="2253225" cy="2648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ts val="864"/>
              </a:spcBef>
              <a:buSzPct val="70000"/>
              <a:defRPr/>
            </a:pPr>
            <a:r>
              <a:rPr lang="en-US" sz="2400" b="1" dirty="0" smtClean="0">
                <a:solidFill>
                  <a:srgbClr val="0F7396"/>
                </a:solidFill>
                <a:latin typeface="Tahoma"/>
                <a:cs typeface="Tahoma"/>
              </a:rPr>
              <a:t>DEADLINE TO DECLARE METHOD OF DATA SUBMISSION</a:t>
            </a:r>
            <a:endParaRPr lang="en-US" sz="2400" b="1" dirty="0">
              <a:solidFill>
                <a:srgbClr val="0F7396"/>
              </a:solidFill>
              <a:latin typeface="Tahoma"/>
              <a:cs typeface="Taho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49697" y="1735700"/>
            <a:ext cx="914400" cy="9144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792332" y="1641274"/>
            <a:ext cx="639097" cy="1618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b="0" i="0" kern="1200">
                <a:solidFill>
                  <a:srgbClr val="50504F"/>
                </a:solidFill>
                <a:latin typeface="Futura Heavy"/>
                <a:ea typeface="+mj-ea"/>
                <a:cs typeface="Futura Heavy"/>
              </a:defRPr>
            </a:lvl1pPr>
          </a:lstStyle>
          <a:p>
            <a:pPr algn="ctr"/>
            <a:r>
              <a:rPr lang="en-US" sz="11500" dirty="0" smtClean="0">
                <a:solidFill>
                  <a:srgbClr val="0F7396"/>
                </a:solidFill>
              </a:rPr>
              <a:t>1</a:t>
            </a:r>
            <a:endParaRPr lang="en-US" sz="6000" dirty="0">
              <a:solidFill>
                <a:srgbClr val="0F7396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0"/>
            <a:ext cx="9144000" cy="1275888"/>
          </a:xfrm>
          <a:prstGeom prst="rect">
            <a:avLst/>
          </a:prstGeom>
          <a:gradFill>
            <a:gsLst>
              <a:gs pos="0">
                <a:srgbClr val="1A5B76"/>
              </a:gs>
              <a:gs pos="100000">
                <a:srgbClr val="1A6887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utura Heavy"/>
              <a:cs typeface="Futura Heav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952" y="406043"/>
            <a:ext cx="8681638" cy="501136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Tahoma"/>
                <a:cs typeface="Tahoma"/>
              </a:rPr>
              <a:t>JUNE</a:t>
            </a:r>
            <a:endParaRPr lang="en-US" sz="2800" b="1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161" y="2068589"/>
            <a:ext cx="1598763" cy="16086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318" y="4387490"/>
            <a:ext cx="2096606" cy="1545002"/>
          </a:xfrm>
          <a:prstGeom prst="rect">
            <a:avLst/>
          </a:prstGeom>
        </p:spPr>
      </p:pic>
      <p:sp>
        <p:nvSpPr>
          <p:cNvPr id="19" name="Content Placeholder 2"/>
          <p:cNvSpPr txBox="1">
            <a:spLocks/>
          </p:cNvSpPr>
          <p:nvPr/>
        </p:nvSpPr>
        <p:spPr>
          <a:xfrm>
            <a:off x="3261058" y="2211098"/>
            <a:ext cx="4375355" cy="1217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buSzPct val="70000"/>
              <a:defRPr/>
            </a:pPr>
            <a:r>
              <a:rPr lang="en-US" sz="3000" dirty="0" smtClean="0">
                <a:solidFill>
                  <a:srgbClr val="0F7396"/>
                </a:solidFill>
                <a:latin typeface="Times"/>
                <a:cs typeface="Times"/>
              </a:rPr>
              <a:t>ECAP Training &amp;</a:t>
            </a:r>
          </a:p>
          <a:p>
            <a:pPr lvl="0">
              <a:buSzPct val="70000"/>
              <a:defRPr/>
            </a:pPr>
            <a:r>
              <a:rPr lang="en-US" sz="3000" dirty="0" smtClean="0">
                <a:solidFill>
                  <a:srgbClr val="0F7396"/>
                </a:solidFill>
                <a:latin typeface="Times"/>
                <a:cs typeface="Times"/>
              </a:rPr>
              <a:t>Begin data entry</a:t>
            </a:r>
            <a:endParaRPr lang="en-US" sz="3000" dirty="0">
              <a:solidFill>
                <a:srgbClr val="0F7396"/>
              </a:solidFill>
              <a:latin typeface="Times"/>
              <a:cs typeface="Times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610" y="6391433"/>
            <a:ext cx="1171680" cy="371564"/>
          </a:xfrm>
          <a:prstGeom prst="rect">
            <a:avLst/>
          </a:prstGeom>
        </p:spPr>
      </p:pic>
      <p:cxnSp>
        <p:nvCxnSpPr>
          <p:cNvPr id="31" name="Straight Connector 30"/>
          <p:cNvCxnSpPr/>
          <p:nvPr/>
        </p:nvCxnSpPr>
        <p:spPr>
          <a:xfrm flipV="1">
            <a:off x="2748847" y="1294939"/>
            <a:ext cx="0" cy="5334461"/>
          </a:xfrm>
          <a:prstGeom prst="line">
            <a:avLst/>
          </a:prstGeom>
          <a:ln w="9525" cmpd="sng">
            <a:solidFill>
              <a:srgbClr val="0F739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/>
          <p:cNvSpPr txBox="1">
            <a:spLocks/>
          </p:cNvSpPr>
          <p:nvPr/>
        </p:nvSpPr>
        <p:spPr>
          <a:xfrm>
            <a:off x="2908721" y="1529156"/>
            <a:ext cx="5853203" cy="753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PROVIDER ACTIVITY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3261058" y="3865601"/>
            <a:ext cx="5853203" cy="1043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90000"/>
              </a:lnSpc>
              <a:spcBef>
                <a:spcPts val="864"/>
              </a:spcBef>
              <a:buSzPct val="70000"/>
              <a:defRPr/>
            </a:pPr>
            <a:r>
              <a:rPr lang="en-US" sz="3000" dirty="0" smtClean="0">
                <a:solidFill>
                  <a:srgbClr val="0F7396"/>
                </a:solidFill>
                <a:latin typeface="Times"/>
                <a:cs typeface="Times"/>
              </a:rPr>
              <a:t>Prepare for</a:t>
            </a:r>
            <a:br>
              <a:rPr lang="en-US" sz="3000" dirty="0" smtClean="0">
                <a:solidFill>
                  <a:srgbClr val="0F7396"/>
                </a:solidFill>
                <a:latin typeface="Times"/>
                <a:cs typeface="Times"/>
              </a:rPr>
            </a:br>
            <a:r>
              <a:rPr lang="en-US" sz="3000" dirty="0" smtClean="0">
                <a:solidFill>
                  <a:srgbClr val="0F7396"/>
                </a:solidFill>
                <a:latin typeface="Times"/>
                <a:cs typeface="Times"/>
              </a:rPr>
              <a:t>Provider Information</a:t>
            </a:r>
            <a:br>
              <a:rPr lang="en-US" sz="3000" dirty="0" smtClean="0">
                <a:solidFill>
                  <a:srgbClr val="0F7396"/>
                </a:solidFill>
                <a:latin typeface="Times"/>
                <a:cs typeface="Times"/>
              </a:rPr>
            </a:br>
            <a:r>
              <a:rPr lang="en-US" sz="3000" dirty="0" smtClean="0">
                <a:solidFill>
                  <a:srgbClr val="0F7396"/>
                </a:solidFill>
                <a:latin typeface="Times"/>
                <a:cs typeface="Times"/>
              </a:rPr>
              <a:t>Exchange (PIX)</a:t>
            </a:r>
            <a:endParaRPr lang="en-US" sz="3000" dirty="0">
              <a:solidFill>
                <a:srgbClr val="0F7396"/>
              </a:solidFill>
              <a:latin typeface="Times"/>
              <a:cs typeface="Time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941497" y="2438400"/>
            <a:ext cx="196646" cy="196646"/>
          </a:xfrm>
          <a:prstGeom prst="ellipse">
            <a:avLst/>
          </a:prstGeom>
          <a:solidFill>
            <a:srgbClr val="0F7396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941497" y="4043631"/>
            <a:ext cx="196646" cy="196646"/>
          </a:xfrm>
          <a:prstGeom prst="ellipse">
            <a:avLst/>
          </a:prstGeom>
          <a:solidFill>
            <a:srgbClr val="0F7396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3039820" y="3225213"/>
            <a:ext cx="802957" cy="6186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or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65343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 txBox="1">
            <a:spLocks/>
          </p:cNvSpPr>
          <p:nvPr/>
        </p:nvSpPr>
        <p:spPr>
          <a:xfrm>
            <a:off x="3138148" y="2175683"/>
            <a:ext cx="5779442" cy="12492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200" dirty="0" smtClean="0">
                <a:solidFill>
                  <a:srgbClr val="7BB931"/>
                </a:solidFill>
                <a:latin typeface="Times"/>
                <a:cs typeface="Times"/>
              </a:rPr>
              <a:t>Maintain home </a:t>
            </a:r>
            <a:r>
              <a:rPr lang="en-US" sz="3200" dirty="0">
                <a:solidFill>
                  <a:srgbClr val="7BB931"/>
                </a:solidFill>
                <a:latin typeface="Times"/>
                <a:cs typeface="Times"/>
              </a:rPr>
              <a:t>data in </a:t>
            </a:r>
            <a:r>
              <a:rPr lang="en-US" sz="3200" b="1" dirty="0" smtClean="0">
                <a:solidFill>
                  <a:srgbClr val="7BB931"/>
                </a:solidFill>
                <a:latin typeface="Times"/>
                <a:cs typeface="Times"/>
              </a:rPr>
              <a:t>ECAP</a:t>
            </a:r>
            <a:endParaRPr lang="en-US" sz="3200" b="1" dirty="0">
              <a:solidFill>
                <a:srgbClr val="7BB931"/>
              </a:solidFill>
              <a:latin typeface="Times"/>
              <a:cs typeface="Time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917590" y="229005"/>
            <a:ext cx="0" cy="6071606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5952" y="229005"/>
            <a:ext cx="8681638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5952" y="229005"/>
            <a:ext cx="0" cy="6398255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5952" y="6629400"/>
            <a:ext cx="7518104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458839" y="3180136"/>
            <a:ext cx="2171290" cy="2648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ts val="864"/>
              </a:spcBef>
              <a:buSzPct val="70000"/>
              <a:defRPr/>
            </a:pPr>
            <a:r>
              <a:rPr lang="en-US" sz="2400" b="1" dirty="0" smtClean="0">
                <a:solidFill>
                  <a:srgbClr val="7BB931"/>
                </a:solidFill>
                <a:latin typeface="Tahoma"/>
                <a:cs typeface="Tahoma"/>
              </a:rPr>
              <a:t>FIRST WAVE OF LEGACY TRANSFER: </a:t>
            </a:r>
            <a:r>
              <a:rPr lang="en-US" sz="2400" dirty="0" smtClean="0">
                <a:solidFill>
                  <a:srgbClr val="7BB931"/>
                </a:solidFill>
                <a:latin typeface="Tahoma"/>
                <a:cs typeface="Tahoma"/>
              </a:rPr>
              <a:t>ACH CLIENTS BEGIN TO TRANSFER</a:t>
            </a:r>
            <a:endParaRPr lang="en-US" sz="2400" dirty="0">
              <a:solidFill>
                <a:srgbClr val="7BB931"/>
              </a:solidFill>
              <a:latin typeface="Tahoma"/>
              <a:cs typeface="Tahoma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1"/>
            <a:ext cx="9144000" cy="1275888"/>
          </a:xfrm>
          <a:prstGeom prst="rect">
            <a:avLst/>
          </a:prstGeom>
          <a:solidFill>
            <a:srgbClr val="7BB9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Futura Heavy"/>
              <a:cs typeface="Futura Heav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952" y="447010"/>
            <a:ext cx="8681638" cy="501136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Tahoma"/>
                <a:cs typeface="Tahoma"/>
              </a:rPr>
              <a:t>JULY</a:t>
            </a:r>
            <a:endParaRPr lang="en-US" sz="3600" b="1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52151" y="1655931"/>
            <a:ext cx="914400" cy="9144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94786" y="1561505"/>
            <a:ext cx="639097" cy="1618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b="0" i="0" kern="1200">
                <a:solidFill>
                  <a:srgbClr val="50504F"/>
                </a:solidFill>
                <a:latin typeface="Futura Heavy"/>
                <a:ea typeface="+mj-ea"/>
                <a:cs typeface="Futura Heavy"/>
              </a:defRPr>
            </a:lvl1pPr>
          </a:lstStyle>
          <a:p>
            <a:pPr algn="ctr"/>
            <a:r>
              <a:rPr lang="en-US" sz="11500" dirty="0" smtClean="0">
                <a:solidFill>
                  <a:srgbClr val="7BB931"/>
                </a:solidFill>
              </a:rPr>
              <a:t>1</a:t>
            </a:r>
            <a:endParaRPr lang="en-US" sz="6000" dirty="0">
              <a:solidFill>
                <a:srgbClr val="7BB93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669260" y="1275889"/>
            <a:ext cx="0" cy="5353511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/>
          <p:cNvSpPr txBox="1">
            <a:spLocks/>
          </p:cNvSpPr>
          <p:nvPr/>
        </p:nvSpPr>
        <p:spPr>
          <a:xfrm>
            <a:off x="2785811" y="1529156"/>
            <a:ext cx="5853203" cy="753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PROVIDER ACTIVITY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3138148" y="3288838"/>
            <a:ext cx="5779442" cy="17134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000" dirty="0" smtClean="0">
                <a:solidFill>
                  <a:srgbClr val="7BB931"/>
                </a:solidFill>
                <a:latin typeface="Times"/>
                <a:cs typeface="Times"/>
              </a:rPr>
              <a:t>Upload home data to </a:t>
            </a:r>
            <a:r>
              <a:rPr lang="en-US" sz="3000" b="1" dirty="0" smtClean="0">
                <a:solidFill>
                  <a:srgbClr val="7BB931"/>
                </a:solidFill>
                <a:latin typeface="Times"/>
                <a:cs typeface="Times"/>
              </a:rPr>
              <a:t>PIX</a:t>
            </a:r>
            <a:endParaRPr lang="en-US" sz="3000" b="1" dirty="0">
              <a:solidFill>
                <a:srgbClr val="7BB931"/>
              </a:solidFill>
              <a:latin typeface="Times"/>
              <a:cs typeface="Times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916" y="4287657"/>
            <a:ext cx="1449594" cy="1162927"/>
          </a:xfrm>
          <a:prstGeom prst="rect">
            <a:avLst/>
          </a:prstGeom>
          <a:effectLst/>
        </p:spPr>
      </p:pic>
      <p:sp>
        <p:nvSpPr>
          <p:cNvPr id="35" name="Content Placeholder 2"/>
          <p:cNvSpPr txBox="1">
            <a:spLocks/>
          </p:cNvSpPr>
          <p:nvPr/>
        </p:nvSpPr>
        <p:spPr>
          <a:xfrm>
            <a:off x="2968029" y="2735777"/>
            <a:ext cx="802957" cy="6186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or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818587" y="2438400"/>
            <a:ext cx="196646" cy="196646"/>
          </a:xfrm>
          <a:prstGeom prst="ellipse">
            <a:avLst/>
          </a:prstGeom>
          <a:solidFill>
            <a:srgbClr val="7BB93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818587" y="3565913"/>
            <a:ext cx="196646" cy="196646"/>
          </a:xfrm>
          <a:prstGeom prst="ellipse">
            <a:avLst/>
          </a:prstGeom>
          <a:solidFill>
            <a:srgbClr val="7BB93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610" y="6391433"/>
            <a:ext cx="1171680" cy="37156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051" y="4216605"/>
            <a:ext cx="1464950" cy="1233979"/>
          </a:xfrm>
          <a:prstGeom prst="rect">
            <a:avLst/>
          </a:prstGeom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297" y="4287657"/>
            <a:ext cx="1336622" cy="2034823"/>
          </a:xfrm>
          <a:prstGeom prst="rect">
            <a:avLst/>
          </a:prstGeom>
        </p:spPr>
      </p:pic>
      <p:cxnSp>
        <p:nvCxnSpPr>
          <p:cNvPr id="8" name="Elbow Connector 7"/>
          <p:cNvCxnSpPr/>
          <p:nvPr/>
        </p:nvCxnSpPr>
        <p:spPr>
          <a:xfrm rot="10800000" flipH="1" flipV="1">
            <a:off x="6281573" y="4306926"/>
            <a:ext cx="472795" cy="434258"/>
          </a:xfrm>
          <a:prstGeom prst="bentConnector3">
            <a:avLst>
              <a:gd name="adj1" fmla="val 29204"/>
            </a:avLst>
          </a:prstGeom>
          <a:ln>
            <a:solidFill>
              <a:srgbClr val="59595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10800000" flipV="1">
            <a:off x="4840502" y="4304045"/>
            <a:ext cx="472795" cy="434258"/>
          </a:xfrm>
          <a:prstGeom prst="bentConnector3">
            <a:avLst>
              <a:gd name="adj1" fmla="val 29204"/>
            </a:avLst>
          </a:prstGeom>
          <a:ln>
            <a:solidFill>
              <a:srgbClr val="59595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6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flipV="1">
            <a:off x="8917590" y="229005"/>
            <a:ext cx="0" cy="6071606"/>
          </a:xfrm>
          <a:prstGeom prst="line">
            <a:avLst/>
          </a:prstGeom>
          <a:ln w="9525" cmpd="sng">
            <a:solidFill>
              <a:srgbClr val="D04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5952" y="229005"/>
            <a:ext cx="8681638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5952" y="229005"/>
            <a:ext cx="0" cy="6398255"/>
          </a:xfrm>
          <a:prstGeom prst="line">
            <a:avLst/>
          </a:prstGeom>
          <a:ln w="9525" cmpd="sng">
            <a:solidFill>
              <a:srgbClr val="D04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5952" y="6629400"/>
            <a:ext cx="7518104" cy="0"/>
          </a:xfrm>
          <a:prstGeom prst="line">
            <a:avLst/>
          </a:prstGeom>
          <a:ln w="9525" cmpd="sng">
            <a:solidFill>
              <a:srgbClr val="D04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1"/>
            <a:ext cx="9144000" cy="1275888"/>
          </a:xfrm>
          <a:prstGeom prst="rect">
            <a:avLst/>
          </a:prstGeom>
          <a:gradFill>
            <a:gsLst>
              <a:gs pos="0">
                <a:srgbClr val="CA3329"/>
              </a:gs>
              <a:gs pos="100000">
                <a:srgbClr val="D04F28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utura Heavy"/>
              <a:cs typeface="Futura Heav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952" y="450442"/>
            <a:ext cx="8681638" cy="501136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Tahoma"/>
                <a:cs typeface="Tahoma"/>
              </a:rPr>
              <a:t>AUGUST</a:t>
            </a:r>
            <a:endParaRPr lang="en-US" sz="3600" b="1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20738" y="1627478"/>
            <a:ext cx="2394157" cy="28318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ts val="864"/>
              </a:spcBef>
              <a:buSzPct val="70000"/>
              <a:defRPr/>
            </a:pPr>
            <a:r>
              <a:rPr lang="en-US" sz="2400" b="1" dirty="0" smtClean="0">
                <a:solidFill>
                  <a:srgbClr val="D04F28"/>
                </a:solidFill>
                <a:latin typeface="Tahoma"/>
                <a:cs typeface="Tahoma"/>
              </a:rPr>
              <a:t>SECOND WAVE OF LEGACY TRANSFER </a:t>
            </a:r>
            <a:r>
              <a:rPr lang="en-US" sz="2000" dirty="0" smtClean="0">
                <a:solidFill>
                  <a:srgbClr val="D04F28"/>
                </a:solidFill>
                <a:latin typeface="Tahoma"/>
                <a:cs typeface="Tahoma"/>
              </a:rPr>
              <a:t>(NEXT ORGANIZATION)</a:t>
            </a:r>
            <a:endParaRPr lang="en-US" sz="2000" dirty="0">
              <a:solidFill>
                <a:srgbClr val="D04F28"/>
              </a:solidFill>
              <a:latin typeface="Tahoma"/>
              <a:cs typeface="Tahoma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698459" y="1275889"/>
            <a:ext cx="0" cy="5351371"/>
          </a:xfrm>
          <a:prstGeom prst="line">
            <a:avLst/>
          </a:prstGeom>
          <a:ln w="9525" cmpd="sng">
            <a:solidFill>
              <a:srgbClr val="BA452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990661" y="2394154"/>
            <a:ext cx="196646" cy="196646"/>
          </a:xfrm>
          <a:prstGeom prst="ellipse">
            <a:avLst/>
          </a:prstGeom>
          <a:solidFill>
            <a:srgbClr val="BA4524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990661" y="3092140"/>
            <a:ext cx="196646" cy="196646"/>
          </a:xfrm>
          <a:prstGeom prst="ellipse">
            <a:avLst/>
          </a:prstGeom>
          <a:solidFill>
            <a:srgbClr val="BA4524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265" y="3177865"/>
            <a:ext cx="3167360" cy="2737744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610" y="6391433"/>
            <a:ext cx="1171680" cy="371564"/>
          </a:xfrm>
          <a:prstGeom prst="rect">
            <a:avLst/>
          </a:prstGeom>
        </p:spPr>
      </p:pic>
      <p:sp>
        <p:nvSpPr>
          <p:cNvPr id="31" name="Content Placeholder 2"/>
          <p:cNvSpPr txBox="1">
            <a:spLocks/>
          </p:cNvSpPr>
          <p:nvPr/>
        </p:nvSpPr>
        <p:spPr>
          <a:xfrm>
            <a:off x="2959517" y="1529155"/>
            <a:ext cx="5853203" cy="753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PROVIDER ACTIVITY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3277431" y="2152440"/>
            <a:ext cx="5145539" cy="7316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000" b="1" dirty="0" smtClean="0">
                <a:solidFill>
                  <a:srgbClr val="D04F28"/>
                </a:solidFill>
                <a:latin typeface="Times"/>
                <a:cs typeface="Times"/>
              </a:rPr>
              <a:t>CANS</a:t>
            </a:r>
            <a:r>
              <a:rPr lang="en-US" sz="3000" dirty="0" smtClean="0">
                <a:solidFill>
                  <a:srgbClr val="D04F28"/>
                </a:solidFill>
                <a:latin typeface="Times"/>
                <a:cs typeface="Times"/>
              </a:rPr>
              <a:t> Training</a:t>
            </a:r>
            <a:endParaRPr lang="en-US" sz="3000" dirty="0">
              <a:solidFill>
                <a:srgbClr val="D04F28"/>
              </a:solidFill>
              <a:latin typeface="Times"/>
              <a:cs typeface="Times"/>
            </a:endParaRP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3277431" y="2795534"/>
            <a:ext cx="5145539" cy="7316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000" b="1" dirty="0" err="1" smtClean="0">
                <a:solidFill>
                  <a:srgbClr val="D04F28"/>
                </a:solidFill>
                <a:latin typeface="Times"/>
                <a:cs typeface="Times"/>
              </a:rPr>
              <a:t>Evolv</a:t>
            </a:r>
            <a:r>
              <a:rPr lang="en-US" sz="3000" dirty="0" smtClean="0">
                <a:solidFill>
                  <a:srgbClr val="D04F28"/>
                </a:solidFill>
                <a:latin typeface="Times"/>
                <a:cs typeface="Times"/>
              </a:rPr>
              <a:t> Training</a:t>
            </a:r>
            <a:endParaRPr lang="en-US" sz="3000" dirty="0">
              <a:solidFill>
                <a:srgbClr val="D04F28"/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37147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flipV="1">
            <a:off x="8917590" y="229005"/>
            <a:ext cx="0" cy="6071606"/>
          </a:xfrm>
          <a:prstGeom prst="line">
            <a:avLst/>
          </a:prstGeom>
          <a:ln w="9525" cmpd="sng">
            <a:solidFill>
              <a:srgbClr val="168A7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5952" y="6629400"/>
            <a:ext cx="7518104" cy="0"/>
          </a:xfrm>
          <a:prstGeom prst="line">
            <a:avLst/>
          </a:prstGeom>
          <a:ln w="9525" cmpd="sng">
            <a:solidFill>
              <a:srgbClr val="168A7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5952" y="229005"/>
            <a:ext cx="0" cy="6398255"/>
          </a:xfrm>
          <a:prstGeom prst="line">
            <a:avLst/>
          </a:prstGeom>
          <a:ln w="9525" cmpd="sng">
            <a:solidFill>
              <a:srgbClr val="168A7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0" y="0"/>
            <a:ext cx="9144000" cy="1275888"/>
          </a:xfrm>
          <a:prstGeom prst="rect">
            <a:avLst/>
          </a:prstGeom>
          <a:gradFill>
            <a:gsLst>
              <a:gs pos="0">
                <a:srgbClr val="005D5F"/>
              </a:gs>
              <a:gs pos="100000">
                <a:srgbClr val="00797D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utura Heavy"/>
              <a:cs typeface="Futura Heav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952" y="455207"/>
            <a:ext cx="8681638" cy="501136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Tahoma"/>
                <a:cs typeface="Tahoma"/>
              </a:rPr>
              <a:t>SEPTEMBER</a:t>
            </a:r>
            <a:endParaRPr lang="en-US" sz="3600" b="1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2746480" y="1529155"/>
            <a:ext cx="5853203" cy="753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PROVIDER ACTIVITY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058" y="4396863"/>
            <a:ext cx="1464950" cy="1233979"/>
          </a:xfrm>
          <a:prstGeom prst="rect">
            <a:avLst/>
          </a:prstGeom>
          <a:effectLst/>
        </p:spPr>
      </p:pic>
      <p:sp>
        <p:nvSpPr>
          <p:cNvPr id="44" name="Content Placeholder 2"/>
          <p:cNvSpPr txBox="1">
            <a:spLocks/>
          </p:cNvSpPr>
          <p:nvPr/>
        </p:nvSpPr>
        <p:spPr>
          <a:xfrm>
            <a:off x="2884134" y="2763285"/>
            <a:ext cx="802957" cy="6186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or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Tahoma"/>
              <a:cs typeface="Tahoma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1055" y="6391432"/>
            <a:ext cx="1171680" cy="371564"/>
          </a:xfrm>
          <a:prstGeom prst="rect">
            <a:avLst/>
          </a:prstGeom>
        </p:spPr>
      </p:pic>
      <p:sp>
        <p:nvSpPr>
          <p:cNvPr id="16" name="Content Placeholder 2"/>
          <p:cNvSpPr txBox="1">
            <a:spLocks/>
          </p:cNvSpPr>
          <p:nvPr/>
        </p:nvSpPr>
        <p:spPr>
          <a:xfrm>
            <a:off x="3048013" y="2152440"/>
            <a:ext cx="5145539" cy="7316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000" dirty="0" smtClean="0">
                <a:solidFill>
                  <a:srgbClr val="168A7A"/>
                </a:solidFill>
                <a:latin typeface="Times"/>
                <a:cs typeface="Times"/>
              </a:rPr>
              <a:t>Begin </a:t>
            </a:r>
            <a:r>
              <a:rPr lang="en-US" sz="3000" dirty="0">
                <a:solidFill>
                  <a:srgbClr val="168A7A"/>
                </a:solidFill>
                <a:latin typeface="Times"/>
                <a:cs typeface="Times"/>
              </a:rPr>
              <a:t>entering data in </a:t>
            </a:r>
            <a:r>
              <a:rPr lang="en-US" sz="3000" b="1" dirty="0" err="1" smtClean="0">
                <a:solidFill>
                  <a:srgbClr val="168A7A"/>
                </a:solidFill>
                <a:latin typeface="Times"/>
                <a:cs typeface="Times"/>
              </a:rPr>
              <a:t>Evolv</a:t>
            </a:r>
            <a:endParaRPr lang="en-US" sz="3000" b="1" dirty="0">
              <a:solidFill>
                <a:srgbClr val="168A7A"/>
              </a:solidFill>
              <a:latin typeface="Times"/>
              <a:cs typeface="Time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58109" y="3072592"/>
            <a:ext cx="2351547" cy="2648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ts val="864"/>
              </a:spcBef>
              <a:buSzPct val="70000"/>
              <a:defRPr/>
            </a:pPr>
            <a:r>
              <a:rPr lang="en-US" sz="2800" b="1" dirty="0" smtClean="0">
                <a:solidFill>
                  <a:srgbClr val="168A7A"/>
                </a:solidFill>
                <a:latin typeface="Tahoma"/>
                <a:cs typeface="Tahoma"/>
              </a:rPr>
              <a:t>NEW REFERRALS BEGIN</a:t>
            </a:r>
            <a:endParaRPr lang="en-US" sz="2800" b="1" dirty="0">
              <a:solidFill>
                <a:srgbClr val="168A7A"/>
              </a:solidFill>
              <a:latin typeface="Tahoma"/>
              <a:cs typeface="Tahoma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891" y="4481643"/>
            <a:ext cx="1375843" cy="1143394"/>
          </a:xfrm>
          <a:prstGeom prst="rect">
            <a:avLst/>
          </a:prstGeom>
          <a:effectLst/>
        </p:spPr>
      </p:pic>
      <p:cxnSp>
        <p:nvCxnSpPr>
          <p:cNvPr id="19" name="Straight Connector 18"/>
          <p:cNvCxnSpPr/>
          <p:nvPr/>
        </p:nvCxnSpPr>
        <p:spPr>
          <a:xfrm flipV="1">
            <a:off x="2560284" y="1275888"/>
            <a:ext cx="0" cy="5353512"/>
          </a:xfrm>
          <a:prstGeom prst="line">
            <a:avLst/>
          </a:prstGeom>
          <a:ln w="9525" cmpd="sng">
            <a:solidFill>
              <a:srgbClr val="168A7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785811" y="2438400"/>
            <a:ext cx="196646" cy="196646"/>
          </a:xfrm>
          <a:prstGeom prst="ellipse">
            <a:avLst/>
          </a:prstGeom>
          <a:solidFill>
            <a:srgbClr val="168A7A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785811" y="3496187"/>
            <a:ext cx="196646" cy="196646"/>
          </a:xfrm>
          <a:prstGeom prst="ellipse">
            <a:avLst/>
          </a:prstGeom>
          <a:solidFill>
            <a:srgbClr val="168A7A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3048013" y="3264808"/>
            <a:ext cx="6032080" cy="1321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000" dirty="0" smtClean="0">
                <a:solidFill>
                  <a:srgbClr val="168A7A"/>
                </a:solidFill>
                <a:latin typeface="Times"/>
                <a:cs typeface="Times"/>
              </a:rPr>
              <a:t>Begin </a:t>
            </a:r>
            <a:r>
              <a:rPr lang="en-US" sz="3000" dirty="0">
                <a:solidFill>
                  <a:srgbClr val="168A7A"/>
                </a:solidFill>
                <a:latin typeface="Times"/>
                <a:cs typeface="Times"/>
              </a:rPr>
              <a:t>uploading child data to </a:t>
            </a:r>
            <a:r>
              <a:rPr lang="en-US" sz="3000" b="1" dirty="0">
                <a:solidFill>
                  <a:srgbClr val="168A7A"/>
                </a:solidFill>
                <a:latin typeface="Times"/>
                <a:cs typeface="Times"/>
              </a:rPr>
              <a:t>PIX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237" y="4287657"/>
            <a:ext cx="1336622" cy="2034823"/>
          </a:xfrm>
          <a:prstGeom prst="rect">
            <a:avLst/>
          </a:prstGeom>
        </p:spPr>
      </p:pic>
      <p:cxnSp>
        <p:nvCxnSpPr>
          <p:cNvPr id="21" name="Elbow Connector 20"/>
          <p:cNvCxnSpPr/>
          <p:nvPr/>
        </p:nvCxnSpPr>
        <p:spPr>
          <a:xfrm rot="10800000" flipH="1" flipV="1">
            <a:off x="6363513" y="4306926"/>
            <a:ext cx="472795" cy="434258"/>
          </a:xfrm>
          <a:prstGeom prst="bentConnector3">
            <a:avLst>
              <a:gd name="adj1" fmla="val 29204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/>
          <p:nvPr/>
        </p:nvCxnSpPr>
        <p:spPr>
          <a:xfrm rot="10800000" flipV="1">
            <a:off x="4922442" y="4304045"/>
            <a:ext cx="472795" cy="434258"/>
          </a:xfrm>
          <a:prstGeom prst="bentConnector3">
            <a:avLst>
              <a:gd name="adj1" fmla="val 29204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52151" y="1655931"/>
            <a:ext cx="914400" cy="9144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794786" y="1561505"/>
            <a:ext cx="639097" cy="1618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b="0" i="0" kern="1200">
                <a:solidFill>
                  <a:srgbClr val="50504F"/>
                </a:solidFill>
                <a:latin typeface="Futura Heavy"/>
                <a:ea typeface="+mj-ea"/>
                <a:cs typeface="Futura Heavy"/>
              </a:defRPr>
            </a:lvl1pPr>
          </a:lstStyle>
          <a:p>
            <a:pPr algn="ctr"/>
            <a:r>
              <a:rPr lang="en-US" sz="11500" dirty="0" smtClean="0">
                <a:solidFill>
                  <a:srgbClr val="168A7A"/>
                </a:solidFill>
              </a:rPr>
              <a:t>1</a:t>
            </a:r>
            <a:endParaRPr lang="en-US" sz="6000" dirty="0">
              <a:solidFill>
                <a:srgbClr val="168A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78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 txBox="1">
            <a:spLocks/>
          </p:cNvSpPr>
          <p:nvPr/>
        </p:nvSpPr>
        <p:spPr>
          <a:xfrm>
            <a:off x="1196258" y="2583308"/>
            <a:ext cx="2941484" cy="8090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600" b="1" dirty="0" err="1" smtClean="0">
                <a:solidFill>
                  <a:srgbClr val="168A7A"/>
                </a:solidFill>
                <a:latin typeface="Tahoma"/>
                <a:cs typeface="Tahoma"/>
              </a:rPr>
              <a:t>oc-ok.org</a:t>
            </a:r>
            <a:endParaRPr lang="en-US" sz="3600" b="1" dirty="0" smtClean="0">
              <a:solidFill>
                <a:srgbClr val="168A7A"/>
              </a:solidFill>
              <a:latin typeface="Tahoma"/>
              <a:cs typeface="Tahom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952" y="658756"/>
            <a:ext cx="8681638" cy="501136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7BB931"/>
                </a:solidFill>
                <a:latin typeface="Tahoma"/>
                <a:cs typeface="Tahoma"/>
              </a:rPr>
              <a:t>More info</a:t>
            </a:r>
            <a:endParaRPr lang="en-US" sz="3600" b="1" dirty="0">
              <a:solidFill>
                <a:srgbClr val="7BB931"/>
              </a:solidFill>
              <a:latin typeface="Tahoma"/>
              <a:cs typeface="Tahoma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917590" y="229005"/>
            <a:ext cx="0" cy="6071606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5952" y="229005"/>
            <a:ext cx="8681638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5952" y="229005"/>
            <a:ext cx="0" cy="6398255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5952" y="6629400"/>
            <a:ext cx="7518104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312" y="1918788"/>
            <a:ext cx="2221688" cy="704543"/>
          </a:xfrm>
          <a:prstGeom prst="rect">
            <a:avLst/>
          </a:prstGeom>
        </p:spPr>
      </p:pic>
      <p:pic>
        <p:nvPicPr>
          <p:cNvPr id="3" name="Picture 2" descr="fusion_fiveptg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713" y="1993450"/>
            <a:ext cx="2501080" cy="571675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4977254" y="2592833"/>
            <a:ext cx="3544549" cy="9135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600" b="1" dirty="0" err="1" smtClean="0">
                <a:solidFill>
                  <a:srgbClr val="3C1B66"/>
                </a:solidFill>
                <a:latin typeface="Tahoma"/>
                <a:cs typeface="Tahoma"/>
              </a:rPr>
              <a:t>fiveptg.com</a:t>
            </a:r>
            <a:endParaRPr lang="en-US" sz="3600" b="1" dirty="0">
              <a:solidFill>
                <a:srgbClr val="3C1B66"/>
              </a:solidFill>
              <a:latin typeface="Tahoma"/>
              <a:cs typeface="Tahoma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391194" y="4160322"/>
            <a:ext cx="4347499" cy="9477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600" b="1" dirty="0" err="1">
                <a:solidFill>
                  <a:srgbClr val="0F7396"/>
                </a:solidFill>
                <a:latin typeface="Tahoma"/>
                <a:cs typeface="Tahoma"/>
              </a:rPr>
              <a:t>sallen@oc-ok.org</a:t>
            </a:r>
            <a:endParaRPr lang="en-US" sz="3600" b="1" dirty="0">
              <a:solidFill>
                <a:srgbClr val="0F7396"/>
              </a:solidFill>
              <a:latin typeface="Tahoma"/>
              <a:cs typeface="Tahoma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610" y="6391433"/>
            <a:ext cx="1171680" cy="371564"/>
          </a:xfrm>
          <a:prstGeom prst="rect">
            <a:avLst/>
          </a:prstGeom>
        </p:spPr>
      </p:pic>
      <p:cxnSp>
        <p:nvCxnSpPr>
          <p:cNvPr id="20" name="Straight Connector 19"/>
          <p:cNvCxnSpPr/>
          <p:nvPr/>
        </p:nvCxnSpPr>
        <p:spPr>
          <a:xfrm flipV="1">
            <a:off x="4812051" y="1708973"/>
            <a:ext cx="0" cy="4920427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/>
          <p:cNvSpPr txBox="1">
            <a:spLocks/>
          </p:cNvSpPr>
          <p:nvPr/>
        </p:nvSpPr>
        <p:spPr>
          <a:xfrm>
            <a:off x="5001999" y="3726703"/>
            <a:ext cx="3544549" cy="9135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3600" b="1" dirty="0" smtClean="0">
                <a:solidFill>
                  <a:srgbClr val="3C1B66"/>
                </a:solidFill>
                <a:latin typeface="Tahoma"/>
                <a:cs typeface="Tahoma"/>
              </a:rPr>
              <a:t>pixtexas.com</a:t>
            </a:r>
            <a:endParaRPr lang="en-US" sz="3600" b="1" dirty="0">
              <a:solidFill>
                <a:srgbClr val="3C1B66"/>
              </a:solidFill>
              <a:latin typeface="Tahoma"/>
              <a:cs typeface="Tahoma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977253" y="4309864"/>
            <a:ext cx="3545489" cy="9477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dirty="0" smtClean="0">
                <a:solidFill>
                  <a:srgbClr val="0F7396"/>
                </a:solidFill>
                <a:latin typeface="Tahoma"/>
                <a:cs typeface="Tahoma"/>
              </a:rPr>
              <a:t>(coming soon)</a:t>
            </a:r>
            <a:endParaRPr lang="en-US" sz="2800" dirty="0">
              <a:solidFill>
                <a:srgbClr val="0F7396"/>
              </a:solidFill>
              <a:latin typeface="Tahoma"/>
              <a:cs typeface="Tahoma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792197" y="3801828"/>
            <a:ext cx="3545489" cy="6032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864"/>
              </a:spcBef>
              <a:buSzPct val="70000"/>
              <a:defRPr/>
            </a:pPr>
            <a:r>
              <a:rPr lang="en-US" sz="2800" dirty="0" smtClean="0">
                <a:solidFill>
                  <a:srgbClr val="0F7396"/>
                </a:solidFill>
                <a:latin typeface="Tahoma"/>
                <a:cs typeface="Tahoma"/>
              </a:rPr>
              <a:t>Sean Allen</a:t>
            </a:r>
            <a:endParaRPr lang="en-US" sz="2800" dirty="0">
              <a:solidFill>
                <a:srgbClr val="0F7396"/>
              </a:solidFill>
              <a:latin typeface="Tahoma"/>
              <a:cs typeface="Tahoma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235952" y="3620714"/>
            <a:ext cx="8681638" cy="0"/>
          </a:xfrm>
          <a:prstGeom prst="line">
            <a:avLst/>
          </a:prstGeom>
          <a:ln w="9525" cmpd="sng">
            <a:solidFill>
              <a:srgbClr val="7BB93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7382</TotalTime>
  <Words>117</Words>
  <Application>Microsoft Office PowerPoint</Application>
  <PresentationFormat>On-screen Show (4:3)</PresentationFormat>
  <Paragraphs>42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Tech Timeline</vt:lpstr>
      <vt:lpstr>Start-Up Months</vt:lpstr>
      <vt:lpstr>We heard you.</vt:lpstr>
      <vt:lpstr>JUNE</vt:lpstr>
      <vt:lpstr>JULY</vt:lpstr>
      <vt:lpstr>AUGUST</vt:lpstr>
      <vt:lpstr>SEPTEMBER</vt:lpstr>
      <vt:lpstr>More info</vt:lpstr>
    </vt:vector>
  </TitlesOfParts>
  <Company>jenn clary creative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clary</dc:creator>
  <cp:lastModifiedBy>ptomaselli</cp:lastModifiedBy>
  <cp:revision>1264</cp:revision>
  <dcterms:created xsi:type="dcterms:W3CDTF">2013-10-17T23:24:50Z</dcterms:created>
  <dcterms:modified xsi:type="dcterms:W3CDTF">2014-05-19T19:47:58Z</dcterms:modified>
</cp:coreProperties>
</file>